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358" r:id="rId3"/>
    <p:sldId id="321" r:id="rId4"/>
    <p:sldId id="364" r:id="rId5"/>
    <p:sldId id="365" r:id="rId6"/>
    <p:sldId id="366" r:id="rId7"/>
    <p:sldId id="367" r:id="rId8"/>
    <p:sldId id="368" r:id="rId9"/>
    <p:sldId id="369" r:id="rId10"/>
    <p:sldId id="354" r:id="rId11"/>
    <p:sldId id="355" r:id="rId12"/>
    <p:sldId id="356" r:id="rId13"/>
    <p:sldId id="370" r:id="rId14"/>
    <p:sldId id="371" r:id="rId15"/>
    <p:sldId id="372" r:id="rId16"/>
    <p:sldId id="373" r:id="rId17"/>
    <p:sldId id="374" r:id="rId18"/>
    <p:sldId id="381" r:id="rId19"/>
  </p:sldIdLst>
  <p:sldSz cx="9144000" cy="5143500" type="screen16x9"/>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66"/>
    <a:srgbClr val="000099"/>
    <a:srgbClr val="8CDDF8"/>
    <a:srgbClr val="CC0000"/>
    <a:srgbClr val="1D69B1"/>
    <a:srgbClr val="FF7B02"/>
    <a:srgbClr val="C50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4" autoAdjust="0"/>
    <p:restoredTop sz="94660"/>
  </p:normalViewPr>
  <p:slideViewPr>
    <p:cSldViewPr>
      <p:cViewPr>
        <p:scale>
          <a:sx n="80" d="100"/>
          <a:sy n="80" d="100"/>
        </p:scale>
        <p:origin x="-1044" y="-30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Dibuj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1597819"/>
            <a:ext cx="7772400" cy="1102519"/>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s-ES" dirty="0"/>
          </a:p>
        </p:txBody>
      </p:sp>
      <p:sp>
        <p:nvSpPr>
          <p:cNvPr id="5" name="3 Marcador de fecha"/>
          <p:cNvSpPr>
            <a:spLocks noGrp="1"/>
          </p:cNvSpPr>
          <p:nvPr>
            <p:ph type="dt" sz="half" idx="10"/>
          </p:nvPr>
        </p:nvSpPr>
        <p:spPr/>
        <p:txBody>
          <a:bodyPr/>
          <a:lstStyle>
            <a:lvl1pPr>
              <a:defRPr/>
            </a:lvl1pPr>
          </a:lstStyle>
          <a:p>
            <a:pPr>
              <a:defRPr/>
            </a:pPr>
            <a:fld id="{47776680-775B-45DD-AB32-0B2630BD4ECB}" type="datetimeFigureOut">
              <a:rPr lang="ru-RU"/>
              <a:pPr>
                <a:defRPr/>
              </a:pPr>
              <a:t>05.10.2020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DC370F7E-47F8-47CA-B429-E01B4AF816B9}" type="slidenum">
              <a:rPr lang="ru-RU" altLang="ru-RU"/>
              <a:pPr>
                <a:defRPr/>
              </a:pPr>
              <a:t>‹#›</a:t>
            </a:fld>
            <a:endParaRPr lang="ru-RU" altLang="ru-RU"/>
          </a:p>
        </p:txBody>
      </p:sp>
    </p:spTree>
    <p:extLst>
      <p:ext uri="{BB962C8B-B14F-4D97-AF65-F5344CB8AC3E}">
        <p14:creationId xmlns:p14="http://schemas.microsoft.com/office/powerpoint/2010/main" val="161801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lvl1pPr>
              <a:defRPr/>
            </a:lvl1pPr>
          </a:lstStyle>
          <a:p>
            <a:pPr>
              <a:defRPr/>
            </a:pPr>
            <a:fld id="{68C5D195-1339-4DDB-AE91-0CC341FA38B1}" type="datetimeFigureOut">
              <a:rPr lang="ru-RU"/>
              <a:pPr>
                <a:defRPr/>
              </a:pPr>
              <a:t>05.10.2020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BF3715EA-F796-47D0-A4AD-981F420D2F8F}" type="slidenum">
              <a:rPr lang="ru-RU" altLang="ru-RU"/>
              <a:pPr>
                <a:defRPr/>
              </a:pPr>
              <a:t>‹#›</a:t>
            </a:fld>
            <a:endParaRPr lang="ru-RU" altLang="ru-RU"/>
          </a:p>
        </p:txBody>
      </p:sp>
    </p:spTree>
    <p:extLst>
      <p:ext uri="{BB962C8B-B14F-4D97-AF65-F5344CB8AC3E}">
        <p14:creationId xmlns:p14="http://schemas.microsoft.com/office/powerpoint/2010/main" val="404031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lvl1pPr>
              <a:defRPr/>
            </a:lvl1pPr>
          </a:lstStyle>
          <a:p>
            <a:pPr>
              <a:defRPr/>
            </a:pPr>
            <a:fld id="{0E9AF7FD-989A-4A84-8FB2-B1E18828EB68}" type="datetimeFigureOut">
              <a:rPr lang="ru-RU"/>
              <a:pPr>
                <a:defRPr/>
              </a:pPr>
              <a:t>05.10.2020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98862938-3720-42E7-980C-7540C7DB1CD6}" type="slidenum">
              <a:rPr lang="ru-RU" altLang="ru-RU"/>
              <a:pPr>
                <a:defRPr/>
              </a:pPr>
              <a:t>‹#›</a:t>
            </a:fld>
            <a:endParaRPr lang="ru-RU" altLang="ru-RU"/>
          </a:p>
        </p:txBody>
      </p:sp>
    </p:spTree>
    <p:extLst>
      <p:ext uri="{BB962C8B-B14F-4D97-AF65-F5344CB8AC3E}">
        <p14:creationId xmlns:p14="http://schemas.microsoft.com/office/powerpoint/2010/main" val="346384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1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lvl1pPr>
              <a:defRPr/>
            </a:lvl1pPr>
          </a:lstStyle>
          <a:p>
            <a:pPr>
              <a:defRPr/>
            </a:pPr>
            <a:fld id="{2508AA4C-48FE-4541-9D0A-3B9AE70D740C}" type="datetimeFigureOut">
              <a:rPr lang="ru-RU"/>
              <a:pPr>
                <a:defRPr/>
              </a:pPr>
              <a:t>05.10.2020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D6931BF1-E1C1-4C08-8EA6-3B6C694E31BF}" type="slidenum">
              <a:rPr lang="ru-RU" altLang="ru-RU"/>
              <a:pPr>
                <a:defRPr/>
              </a:pPr>
              <a:t>‹#›</a:t>
            </a:fld>
            <a:endParaRPr lang="ru-RU" altLang="ru-RU"/>
          </a:p>
        </p:txBody>
      </p:sp>
    </p:spTree>
    <p:extLst>
      <p:ext uri="{BB962C8B-B14F-4D97-AF65-F5344CB8AC3E}">
        <p14:creationId xmlns:p14="http://schemas.microsoft.com/office/powerpoint/2010/main" val="16204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lvl1pPr>
              <a:defRPr/>
            </a:lvl1pPr>
          </a:lstStyle>
          <a:p>
            <a:pPr>
              <a:defRPr/>
            </a:pPr>
            <a:fld id="{855622C5-E1D9-4B86-AAAB-AEB18BEB6188}" type="datetimeFigureOut">
              <a:rPr lang="ru-RU"/>
              <a:pPr>
                <a:defRPr/>
              </a:pPr>
              <a:t>05.10.2020</a:t>
            </a:fld>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48AC4D24-2583-45CC-A26B-2EB05DEADA8F}" type="slidenum">
              <a:rPr lang="ru-RU" altLang="ru-RU"/>
              <a:pPr>
                <a:defRPr/>
              </a:pPr>
              <a:t>‹#›</a:t>
            </a:fld>
            <a:endParaRPr lang="ru-RU" altLang="ru-RU"/>
          </a:p>
        </p:txBody>
      </p:sp>
    </p:spTree>
    <p:extLst>
      <p:ext uri="{BB962C8B-B14F-4D97-AF65-F5344CB8AC3E}">
        <p14:creationId xmlns:p14="http://schemas.microsoft.com/office/powerpoint/2010/main" val="121154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3 Marcador de fecha"/>
          <p:cNvSpPr>
            <a:spLocks noGrp="1"/>
          </p:cNvSpPr>
          <p:nvPr>
            <p:ph type="dt" sz="half" idx="10"/>
          </p:nvPr>
        </p:nvSpPr>
        <p:spPr/>
        <p:txBody>
          <a:bodyPr/>
          <a:lstStyle>
            <a:lvl1pPr>
              <a:defRPr/>
            </a:lvl1pPr>
          </a:lstStyle>
          <a:p>
            <a:pPr>
              <a:defRPr/>
            </a:pPr>
            <a:fld id="{9F1CDE06-8329-4069-AF83-F0EBD2D4CD76}" type="datetimeFigureOut">
              <a:rPr lang="ru-RU"/>
              <a:pPr>
                <a:defRPr/>
              </a:pPr>
              <a:t>05.10.2020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E867E29A-81BB-4937-B128-B3C33411336D}" type="slidenum">
              <a:rPr lang="ru-RU" altLang="ru-RU"/>
              <a:pPr>
                <a:defRPr/>
              </a:pPr>
              <a:t>‹#›</a:t>
            </a:fld>
            <a:endParaRPr lang="ru-RU" altLang="ru-RU"/>
          </a:p>
        </p:txBody>
      </p:sp>
    </p:spTree>
    <p:extLst>
      <p:ext uri="{BB962C8B-B14F-4D97-AF65-F5344CB8AC3E}">
        <p14:creationId xmlns:p14="http://schemas.microsoft.com/office/powerpoint/2010/main" val="287153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3 Marcador de fecha"/>
          <p:cNvSpPr>
            <a:spLocks noGrp="1"/>
          </p:cNvSpPr>
          <p:nvPr>
            <p:ph type="dt" sz="half" idx="10"/>
          </p:nvPr>
        </p:nvSpPr>
        <p:spPr/>
        <p:txBody>
          <a:bodyPr/>
          <a:lstStyle>
            <a:lvl1pPr>
              <a:defRPr/>
            </a:lvl1pPr>
          </a:lstStyle>
          <a:p>
            <a:pPr>
              <a:defRPr/>
            </a:pPr>
            <a:fld id="{8A27C196-53BD-4A6C-A084-F90F865A21BD}" type="datetimeFigureOut">
              <a:rPr lang="ru-RU"/>
              <a:pPr>
                <a:defRPr/>
              </a:pPr>
              <a:t>05.10.2020</a:t>
            </a:fld>
            <a:endParaRPr lang="ru-RU"/>
          </a:p>
        </p:txBody>
      </p:sp>
      <p:sp>
        <p:nvSpPr>
          <p:cNvPr id="8" name="4 Marcador de pie de página"/>
          <p:cNvSpPr>
            <a:spLocks noGrp="1"/>
          </p:cNvSpPr>
          <p:nvPr>
            <p:ph type="ftr" sz="quarter" idx="11"/>
          </p:nvPr>
        </p:nvSpPr>
        <p:spPr/>
        <p:txBody>
          <a:bodyPr/>
          <a:lstStyle>
            <a:lvl1pPr>
              <a:defRPr/>
            </a:lvl1pPr>
          </a:lstStyle>
          <a:p>
            <a:pPr>
              <a:defRPr/>
            </a:pPr>
            <a:endParaRPr lang="ru-RU"/>
          </a:p>
        </p:txBody>
      </p:sp>
      <p:sp>
        <p:nvSpPr>
          <p:cNvPr id="9" name="5 Marcador de número de diapositiva"/>
          <p:cNvSpPr>
            <a:spLocks noGrp="1"/>
          </p:cNvSpPr>
          <p:nvPr>
            <p:ph type="sldNum" sz="quarter" idx="12"/>
          </p:nvPr>
        </p:nvSpPr>
        <p:spPr/>
        <p:txBody>
          <a:bodyPr/>
          <a:lstStyle>
            <a:lvl1pPr>
              <a:defRPr/>
            </a:lvl1pPr>
          </a:lstStyle>
          <a:p>
            <a:pPr>
              <a:defRPr/>
            </a:pPr>
            <a:fld id="{E9485C31-E34F-45ED-A76E-10D7F3BA5228}" type="slidenum">
              <a:rPr lang="ru-RU" altLang="ru-RU"/>
              <a:pPr>
                <a:defRPr/>
              </a:pPr>
              <a:t>‹#›</a:t>
            </a:fld>
            <a:endParaRPr lang="ru-RU" altLang="ru-RU"/>
          </a:p>
        </p:txBody>
      </p:sp>
    </p:spTree>
    <p:extLst>
      <p:ext uri="{BB962C8B-B14F-4D97-AF65-F5344CB8AC3E}">
        <p14:creationId xmlns:p14="http://schemas.microsoft.com/office/powerpoint/2010/main" val="186223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3 Marcador de fecha"/>
          <p:cNvSpPr>
            <a:spLocks noGrp="1"/>
          </p:cNvSpPr>
          <p:nvPr>
            <p:ph type="dt" sz="half" idx="10"/>
          </p:nvPr>
        </p:nvSpPr>
        <p:spPr/>
        <p:txBody>
          <a:bodyPr/>
          <a:lstStyle>
            <a:lvl1pPr>
              <a:defRPr/>
            </a:lvl1pPr>
          </a:lstStyle>
          <a:p>
            <a:pPr>
              <a:defRPr/>
            </a:pPr>
            <a:fld id="{213C9F77-0079-4384-9405-4969D8D01257}" type="datetimeFigureOut">
              <a:rPr lang="ru-RU"/>
              <a:pPr>
                <a:defRPr/>
              </a:pPr>
              <a:t>05.10.2020</a:t>
            </a:fld>
            <a:endParaRPr lang="ru-RU"/>
          </a:p>
        </p:txBody>
      </p:sp>
      <p:sp>
        <p:nvSpPr>
          <p:cNvPr id="4" name="4 Marcador de pie de página"/>
          <p:cNvSpPr>
            <a:spLocks noGrp="1"/>
          </p:cNvSpPr>
          <p:nvPr>
            <p:ph type="ftr" sz="quarter" idx="11"/>
          </p:nvPr>
        </p:nvSpPr>
        <p:spPr/>
        <p:txBody>
          <a:bodyPr/>
          <a:lstStyle>
            <a:lvl1pPr>
              <a:defRPr/>
            </a:lvl1pPr>
          </a:lstStyle>
          <a:p>
            <a:pPr>
              <a:defRPr/>
            </a:pPr>
            <a:endParaRPr lang="ru-RU"/>
          </a:p>
        </p:txBody>
      </p:sp>
      <p:sp>
        <p:nvSpPr>
          <p:cNvPr id="5" name="5 Marcador de número de diapositiva"/>
          <p:cNvSpPr>
            <a:spLocks noGrp="1"/>
          </p:cNvSpPr>
          <p:nvPr>
            <p:ph type="sldNum" sz="quarter" idx="12"/>
          </p:nvPr>
        </p:nvSpPr>
        <p:spPr/>
        <p:txBody>
          <a:bodyPr/>
          <a:lstStyle>
            <a:lvl1pPr>
              <a:defRPr/>
            </a:lvl1pPr>
          </a:lstStyle>
          <a:p>
            <a:pPr>
              <a:defRPr/>
            </a:pPr>
            <a:fld id="{50F0565F-3BE1-40AC-A6FE-98D5F349177C}" type="slidenum">
              <a:rPr lang="ru-RU" altLang="ru-RU"/>
              <a:pPr>
                <a:defRPr/>
              </a:pPr>
              <a:t>‹#›</a:t>
            </a:fld>
            <a:endParaRPr lang="ru-RU" altLang="ru-RU"/>
          </a:p>
        </p:txBody>
      </p:sp>
    </p:spTree>
    <p:extLst>
      <p:ext uri="{BB962C8B-B14F-4D97-AF65-F5344CB8AC3E}">
        <p14:creationId xmlns:p14="http://schemas.microsoft.com/office/powerpoint/2010/main" val="380873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6BB756-318E-494F-A033-2E903CFB1042}" type="datetimeFigureOut">
              <a:rPr lang="ru-RU"/>
              <a:pPr>
                <a:defRPr/>
              </a:pPr>
              <a:t>05.10.2020</a:t>
            </a:fld>
            <a:endParaRPr lang="ru-RU"/>
          </a:p>
        </p:txBody>
      </p:sp>
      <p:sp>
        <p:nvSpPr>
          <p:cNvPr id="3" name="4 Marcador de pie de página"/>
          <p:cNvSpPr>
            <a:spLocks noGrp="1"/>
          </p:cNvSpPr>
          <p:nvPr>
            <p:ph type="ftr" sz="quarter" idx="11"/>
          </p:nvPr>
        </p:nvSpPr>
        <p:spPr/>
        <p:txBody>
          <a:bodyPr/>
          <a:lstStyle>
            <a:lvl1pPr>
              <a:defRPr/>
            </a:lvl1pPr>
          </a:lstStyle>
          <a:p>
            <a:pPr>
              <a:defRPr/>
            </a:pPr>
            <a:endParaRPr lang="ru-RU"/>
          </a:p>
        </p:txBody>
      </p:sp>
      <p:sp>
        <p:nvSpPr>
          <p:cNvPr id="4" name="5 Marcador de número de diapositiva"/>
          <p:cNvSpPr>
            <a:spLocks noGrp="1"/>
          </p:cNvSpPr>
          <p:nvPr>
            <p:ph type="sldNum" sz="quarter" idx="12"/>
          </p:nvPr>
        </p:nvSpPr>
        <p:spPr/>
        <p:txBody>
          <a:bodyPr/>
          <a:lstStyle>
            <a:lvl1pPr>
              <a:defRPr/>
            </a:lvl1pPr>
          </a:lstStyle>
          <a:p>
            <a:pPr>
              <a:defRPr/>
            </a:pPr>
            <a:fld id="{E7A1F7FA-0993-4839-97CB-A7E00A5F90B4}" type="slidenum">
              <a:rPr lang="ru-RU" altLang="ru-RU"/>
              <a:pPr>
                <a:defRPr/>
              </a:pPr>
              <a:t>‹#›</a:t>
            </a:fld>
            <a:endParaRPr lang="ru-RU" altLang="ru-RU"/>
          </a:p>
        </p:txBody>
      </p:sp>
    </p:spTree>
    <p:extLst>
      <p:ext uri="{BB962C8B-B14F-4D97-AF65-F5344CB8AC3E}">
        <p14:creationId xmlns:p14="http://schemas.microsoft.com/office/powerpoint/2010/main" val="371367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ru-RU" smtClean="0"/>
              <a:t>Образец заголовка</a:t>
            </a:r>
            <a:endParaRPr lang="es-ES"/>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fld id="{DDE90E35-58D7-4A37-B4D9-32C4190F9312}" type="datetimeFigureOut">
              <a:rPr lang="ru-RU"/>
              <a:pPr>
                <a:defRPr/>
              </a:pPr>
              <a:t>05.10.2020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5332340A-3CDA-41DE-9A27-7E9E513CA7EC}" type="slidenum">
              <a:rPr lang="ru-RU" altLang="ru-RU"/>
              <a:pPr>
                <a:defRPr/>
              </a:pPr>
              <a:t>‹#›</a:t>
            </a:fld>
            <a:endParaRPr lang="ru-RU" altLang="ru-RU"/>
          </a:p>
        </p:txBody>
      </p:sp>
    </p:spTree>
    <p:extLst>
      <p:ext uri="{BB962C8B-B14F-4D97-AF65-F5344CB8AC3E}">
        <p14:creationId xmlns:p14="http://schemas.microsoft.com/office/powerpoint/2010/main" val="94097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es-ES"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fld id="{1B97BF87-5353-4DD7-B350-108ADDA4517C}" type="datetimeFigureOut">
              <a:rPr lang="ru-RU"/>
              <a:pPr>
                <a:defRPr/>
              </a:pPr>
              <a:t>05.10.2020</a:t>
            </a:fld>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69BD8568-7447-47CA-ABD4-B7BBCD53E777}" type="slidenum">
              <a:rPr lang="ru-RU" altLang="ru-RU"/>
              <a:pPr>
                <a:defRPr/>
              </a:pPr>
              <a:t>‹#›</a:t>
            </a:fld>
            <a:endParaRPr lang="ru-RU" altLang="ru-RU"/>
          </a:p>
        </p:txBody>
      </p:sp>
    </p:spTree>
    <p:extLst>
      <p:ext uri="{BB962C8B-B14F-4D97-AF65-F5344CB8AC3E}">
        <p14:creationId xmlns:p14="http://schemas.microsoft.com/office/powerpoint/2010/main" val="173969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ru-RU" smtClean="0"/>
              <a:t>Haga clic para modificar el estilo de título del patrón</a:t>
            </a:r>
          </a:p>
        </p:txBody>
      </p:sp>
      <p:sp>
        <p:nvSpPr>
          <p:cNvPr id="1027" name="2 Marcador de texto"/>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4" name="3 Marcador de fecha"/>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293DD98-1903-49D9-BF32-D82ABF481539}" type="datetimeFigureOut">
              <a:rPr lang="ru-RU"/>
              <a:pPr>
                <a:defRPr/>
              </a:pPr>
              <a:t>05.10.2020</a:t>
            </a:fld>
            <a:endParaRPr lang="ru-RU"/>
          </a:p>
        </p:txBody>
      </p:sp>
      <p:sp>
        <p:nvSpPr>
          <p:cNvPr id="5" name="4 Marcador de pie de página"/>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5 Marcador de número de diapositiva"/>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50D4C4E4-BCE4-4C97-8D4F-44A78367AA60}" type="slidenum">
              <a:rPr lang="ru-RU" altLang="ru-RU"/>
              <a:pPr>
                <a:defRPr/>
              </a:pPr>
              <a:t>‹#›</a:t>
            </a:fld>
            <a:endParaRPr lang="ru-RU" altLang="ru-RU"/>
          </a:p>
        </p:txBody>
      </p:sp>
      <p:pic>
        <p:nvPicPr>
          <p:cNvPr id="1031" name="6 Imagen" descr="Dibujo.bmp"/>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0" y="0"/>
            <a:ext cx="9144000" cy="52578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885"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defRPr>
      </a:lvl2pPr>
      <a:lvl3pPr algn="ctr" defTabSz="685800" rtl="0" eaLnBrk="0" fontAlgn="base" hangingPunct="0">
        <a:spcBef>
          <a:spcPct val="0"/>
        </a:spcBef>
        <a:spcAft>
          <a:spcPct val="0"/>
        </a:spcAft>
        <a:defRPr sz="3300">
          <a:solidFill>
            <a:schemeClr val="tx1"/>
          </a:solidFill>
          <a:latin typeface="Calibri" pitchFamily="34" charset="0"/>
        </a:defRPr>
      </a:lvl3pPr>
      <a:lvl4pPr algn="ctr" defTabSz="685800" rtl="0" eaLnBrk="0" fontAlgn="base" hangingPunct="0">
        <a:spcBef>
          <a:spcPct val="0"/>
        </a:spcBef>
        <a:spcAft>
          <a:spcPct val="0"/>
        </a:spcAft>
        <a:defRPr sz="3300">
          <a:solidFill>
            <a:schemeClr val="tx1"/>
          </a:solidFill>
          <a:latin typeface="Calibri" pitchFamily="34" charset="0"/>
        </a:defRPr>
      </a:lvl4pPr>
      <a:lvl5pPr algn="ctr" defTabSz="685800" rtl="0" eaLnBrk="0" fontAlgn="base" hangingPunct="0">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Группа 41"/>
          <p:cNvGrpSpPr>
            <a:grpSpLocks/>
          </p:cNvGrpSpPr>
          <p:nvPr/>
        </p:nvGrpSpPr>
        <p:grpSpPr bwMode="auto">
          <a:xfrm>
            <a:off x="0" y="882442"/>
            <a:ext cx="9144000" cy="338554"/>
            <a:chOff x="0" y="542694"/>
            <a:chExt cx="9144000" cy="338526"/>
          </a:xfrm>
        </p:grpSpPr>
        <p:sp>
          <p:nvSpPr>
            <p:cNvPr id="3082" name="Rectangle 1"/>
            <p:cNvSpPr>
              <a:spLocks noChangeArrowheads="1"/>
            </p:cNvSpPr>
            <p:nvPr/>
          </p:nvSpPr>
          <p:spPr bwMode="auto">
            <a:xfrm>
              <a:off x="5143500" y="542694"/>
              <a:ext cx="4000500"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p>
              <a:pPr algn="ctr" defTabSz="912813" eaLnBrk="1" hangingPunct="1"/>
              <a:endParaRPr lang="ru-RU" altLang="ru-RU" sz="1400" b="1" dirty="0">
                <a:solidFill>
                  <a:srgbClr val="002060"/>
                </a:solidFill>
                <a:latin typeface="Arial" pitchFamily="34" charset="0"/>
              </a:endParaRPr>
            </a:p>
          </p:txBody>
        </p:sp>
        <p:sp>
          <p:nvSpPr>
            <p:cNvPr id="3083" name="Rectangle 1"/>
            <p:cNvSpPr>
              <a:spLocks noChangeArrowheads="1"/>
            </p:cNvSpPr>
            <p:nvPr/>
          </p:nvSpPr>
          <p:spPr bwMode="auto">
            <a:xfrm>
              <a:off x="0" y="542694"/>
              <a:ext cx="4143375"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spAutoFit/>
            </a:bodyPr>
            <a:lstStyle/>
            <a:p>
              <a:pPr algn="ctr" eaLnBrk="1" hangingPunct="1"/>
              <a:endParaRPr lang="ru-RU" altLang="ru-RU" sz="1400" b="1" dirty="0">
                <a:solidFill>
                  <a:srgbClr val="002060"/>
                </a:solidFill>
                <a:latin typeface="Arial" pitchFamily="34" charset="0"/>
              </a:endParaRPr>
            </a:p>
          </p:txBody>
        </p:sp>
      </p:grpSp>
      <p:sp>
        <p:nvSpPr>
          <p:cNvPr id="3075" name="Rectangle 1"/>
          <p:cNvSpPr>
            <a:spLocks noChangeArrowheads="1"/>
          </p:cNvSpPr>
          <p:nvPr/>
        </p:nvSpPr>
        <p:spPr bwMode="auto">
          <a:xfrm>
            <a:off x="23813" y="4700588"/>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defTabSz="912813" eaLnBrk="1" hangingPunct="1"/>
            <a:r>
              <a:rPr lang="ru-RU" altLang="ru-RU" sz="1400">
                <a:solidFill>
                  <a:srgbClr val="002060"/>
                </a:solidFill>
                <a:latin typeface="Arial" pitchFamily="34" charset="0"/>
              </a:rPr>
              <a:t>Павлодар, 2020 год</a:t>
            </a:r>
          </a:p>
        </p:txBody>
      </p:sp>
      <p:pic>
        <p:nvPicPr>
          <p:cNvPr id="3077" name="Picture 59" descr="Назначена дата вступительных испытаний в пятые классы гимнази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589" y="1230313"/>
            <a:ext cx="59436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3"/>
          <p:cNvSpPr txBox="1">
            <a:spLocks noChangeArrowheads="1"/>
          </p:cNvSpPr>
          <p:nvPr/>
        </p:nvSpPr>
        <p:spPr bwMode="auto">
          <a:xfrm>
            <a:off x="648004" y="559276"/>
            <a:ext cx="7704856" cy="646331"/>
          </a:xfrm>
          <a:prstGeom prst="rect">
            <a:avLst/>
          </a:prstGeom>
          <a:gradFill flip="none" rotWithShape="1">
            <a:gsLst>
              <a:gs pos="6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miter lim="800000"/>
            <a:headEnd/>
            <a:tailEnd/>
          </a:ln>
        </p:spPr>
        <p:txBody>
          <a:bodyPr wrap="square">
            <a:spAutoFit/>
          </a:bodyPr>
          <a:lstStyle/>
          <a:p>
            <a:pPr algn="ctr">
              <a:defRPr/>
            </a:pPr>
            <a:r>
              <a:rPr lang="ru-RU" b="1" dirty="0">
                <a:solidFill>
                  <a:srgbClr val="002060"/>
                </a:solidFill>
                <a:latin typeface="Arial" pitchFamily="34" charset="0"/>
              </a:rPr>
              <a:t>Орта </a:t>
            </a:r>
            <a:r>
              <a:rPr lang="ru-RU" b="1" dirty="0" err="1">
                <a:solidFill>
                  <a:srgbClr val="002060"/>
                </a:solidFill>
                <a:latin typeface="Arial" pitchFamily="34" charset="0"/>
              </a:rPr>
              <a:t>білім</a:t>
            </a:r>
            <a:r>
              <a:rPr lang="ru-RU" b="1" dirty="0">
                <a:solidFill>
                  <a:srgbClr val="002060"/>
                </a:solidFill>
                <a:latin typeface="Arial" pitchFamily="34" charset="0"/>
              </a:rPr>
              <a:t> беру </a:t>
            </a:r>
            <a:r>
              <a:rPr lang="ru-RU" b="1" dirty="0" err="1">
                <a:solidFill>
                  <a:srgbClr val="002060"/>
                </a:solidFill>
                <a:latin typeface="Arial" pitchFamily="34" charset="0"/>
              </a:rPr>
              <a:t>ұйымдарында</a:t>
            </a:r>
            <a:r>
              <a:rPr lang="ru-RU" b="1" dirty="0">
                <a:solidFill>
                  <a:srgbClr val="002060"/>
                </a:solidFill>
                <a:latin typeface="Arial" pitchFamily="34" charset="0"/>
              </a:rPr>
              <a:t> </a:t>
            </a:r>
            <a:r>
              <a:rPr lang="ru-RU" b="1" dirty="0" err="1">
                <a:solidFill>
                  <a:srgbClr val="002060"/>
                </a:solidFill>
                <a:latin typeface="Arial" pitchFamily="34" charset="0"/>
              </a:rPr>
              <a:t>қашықтықтан</a:t>
            </a:r>
            <a:r>
              <a:rPr lang="ru-RU" b="1" dirty="0">
                <a:solidFill>
                  <a:srgbClr val="002060"/>
                </a:solidFill>
                <a:latin typeface="Arial" pitchFamily="34" charset="0"/>
              </a:rPr>
              <a:t> </a:t>
            </a:r>
            <a:r>
              <a:rPr lang="ru-RU" b="1" dirty="0" err="1">
                <a:solidFill>
                  <a:srgbClr val="002060"/>
                </a:solidFill>
                <a:latin typeface="Arial" pitchFamily="34" charset="0"/>
              </a:rPr>
              <a:t>оқытуды</a:t>
            </a:r>
            <a:r>
              <a:rPr lang="ru-RU" b="1" dirty="0">
                <a:solidFill>
                  <a:srgbClr val="002060"/>
                </a:solidFill>
                <a:latin typeface="Arial" pitchFamily="34" charset="0"/>
              </a:rPr>
              <a:t> </a:t>
            </a:r>
            <a:r>
              <a:rPr lang="ru-RU" b="1" dirty="0" err="1">
                <a:solidFill>
                  <a:srgbClr val="002060"/>
                </a:solidFill>
                <a:latin typeface="Arial" pitchFamily="34" charset="0"/>
              </a:rPr>
              <a:t>ұйымдастыруға</a:t>
            </a:r>
            <a:r>
              <a:rPr lang="ru-RU" b="1" dirty="0">
                <a:solidFill>
                  <a:srgbClr val="002060"/>
                </a:solidFill>
                <a:latin typeface="Arial" pitchFamily="34" charset="0"/>
              </a:rPr>
              <a:t> </a:t>
            </a:r>
            <a:r>
              <a:rPr lang="ru-RU" b="1" dirty="0" err="1">
                <a:solidFill>
                  <a:srgbClr val="002060"/>
                </a:solidFill>
                <a:latin typeface="Arial" pitchFamily="34" charset="0"/>
              </a:rPr>
              <a:t>арналған</a:t>
            </a:r>
            <a:r>
              <a:rPr lang="ru-RU" b="1" dirty="0">
                <a:solidFill>
                  <a:srgbClr val="002060"/>
                </a:solidFill>
                <a:latin typeface="Arial" pitchFamily="34" charset="0"/>
              </a:rPr>
              <a:t> </a:t>
            </a:r>
            <a:r>
              <a:rPr lang="ru-RU" b="1" dirty="0" err="1">
                <a:solidFill>
                  <a:srgbClr val="002060"/>
                </a:solidFill>
                <a:latin typeface="Arial" pitchFamily="34" charset="0"/>
              </a:rPr>
              <a:t>әдістемелік</a:t>
            </a:r>
            <a:r>
              <a:rPr lang="ru-RU" b="1" dirty="0">
                <a:solidFill>
                  <a:srgbClr val="002060"/>
                </a:solidFill>
                <a:latin typeface="Arial" pitchFamily="34" charset="0"/>
              </a:rPr>
              <a:t> </a:t>
            </a:r>
            <a:r>
              <a:rPr lang="ru-RU" b="1" dirty="0" err="1">
                <a:solidFill>
                  <a:srgbClr val="002060"/>
                </a:solidFill>
                <a:latin typeface="Arial" pitchFamily="34" charset="0"/>
              </a:rPr>
              <a:t>нұсқаулық</a:t>
            </a:r>
            <a:endParaRPr lang="ru-RU" b="1" dirty="0">
              <a:solidFill>
                <a:srgbClr val="002060"/>
              </a:solidFill>
              <a:latin typeface="Arial" pitchFamily="34" charset="0"/>
            </a:endParaRPr>
          </a:p>
        </p:txBody>
      </p:sp>
      <p:sp>
        <p:nvSpPr>
          <p:cNvPr id="3" name="TextBox 2"/>
          <p:cNvSpPr txBox="1"/>
          <p:nvPr/>
        </p:nvSpPr>
        <p:spPr>
          <a:xfrm>
            <a:off x="3676650" y="4732338"/>
            <a:ext cx="2047478" cy="307777"/>
          </a:xfrm>
          <a:prstGeom prst="rect">
            <a:avLst/>
          </a:prstGeom>
          <a:solidFill>
            <a:schemeClr val="tx2">
              <a:lumMod val="20000"/>
              <a:lumOff val="80000"/>
            </a:schemeClr>
          </a:solidFill>
        </p:spPr>
        <p:txBody>
          <a:bodyPr wrap="square">
            <a:spAutoFit/>
          </a:bodyPr>
          <a:lstStyle/>
          <a:p>
            <a:pPr>
              <a:defRPr/>
            </a:pPr>
            <a:r>
              <a:rPr lang="kk-KZ" sz="1400" b="1" dirty="0" smtClean="0">
                <a:solidFill>
                  <a:schemeClr val="tx2">
                    <a:lumMod val="75000"/>
                  </a:schemeClr>
                </a:solidFill>
                <a:latin typeface="Times New Roman" pitchFamily="18" charset="0"/>
                <a:cs typeface="Times New Roman" pitchFamily="18" charset="0"/>
              </a:rPr>
              <a:t>Жезқазған</a:t>
            </a:r>
            <a:r>
              <a:rPr lang="kk-KZ" sz="1400" b="1" dirty="0" smtClean="0">
                <a:solidFill>
                  <a:schemeClr val="tx2">
                    <a:lumMod val="75000"/>
                  </a:schemeClr>
                </a:solidFill>
                <a:latin typeface="Times New Roman" pitchFamily="18" charset="0"/>
                <a:cs typeface="Times New Roman" pitchFamily="18" charset="0"/>
              </a:rPr>
              <a:t>, </a:t>
            </a:r>
            <a:r>
              <a:rPr lang="kk-KZ" sz="1400" b="1" dirty="0">
                <a:solidFill>
                  <a:schemeClr val="tx2">
                    <a:lumMod val="75000"/>
                  </a:schemeClr>
                </a:solidFill>
                <a:latin typeface="Times New Roman" pitchFamily="18" charset="0"/>
                <a:cs typeface="Times New Roman" pitchFamily="18" charset="0"/>
              </a:rPr>
              <a:t>2020 жыл</a:t>
            </a:r>
            <a:endParaRPr lang="ru-RU" sz="1400" b="1"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11275" y="1004888"/>
            <a:ext cx="6740525" cy="55562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a:solidFill>
                  <a:srgbClr val="FF0000"/>
                </a:solidFill>
                <a:latin typeface="Times New Roman" pitchFamily="18" charset="0"/>
                <a:ea typeface="Arial" pitchFamily="34" charset="0"/>
                <a:cs typeface="Times New Roman" pitchFamily="18" charset="0"/>
              </a:rPr>
              <a:t>1</a:t>
            </a:r>
            <a:r>
              <a:rPr lang="kk-KZ" b="1">
                <a:solidFill>
                  <a:srgbClr val="FF0000"/>
                </a:solidFill>
                <a:latin typeface="Times New Roman" pitchFamily="18" charset="0"/>
                <a:ea typeface="Arial" pitchFamily="34" charset="0"/>
                <a:cs typeface="Times New Roman" pitchFamily="18" charset="0"/>
              </a:rPr>
              <a:t>. Мұғалім өз бетінше интернет-платформалар арқылы</a:t>
            </a:r>
            <a:endParaRPr lang="ru-RU" b="1">
              <a:solidFill>
                <a:srgbClr val="FF0000"/>
              </a:solidFill>
              <a:latin typeface="Times New Roman" pitchFamily="18" charset="0"/>
              <a:ea typeface="Arial" pitchFamily="34" charset="0"/>
              <a:cs typeface="Times New Roman" pitchFamily="18" charset="0"/>
            </a:endParaRPr>
          </a:p>
          <a:p>
            <a:pPr algn="ctr">
              <a:defRPr/>
            </a:pPr>
            <a:endParaRPr lang="ru-RU" sz="1200">
              <a:solidFill>
                <a:srgbClr val="000000"/>
              </a:solidFill>
              <a:latin typeface="Times New Roman" pitchFamily="18" charset="0"/>
              <a:cs typeface="Times New Roman" pitchFamily="18" charset="0"/>
            </a:endParaRPr>
          </a:p>
        </p:txBody>
      </p:sp>
      <p:pic>
        <p:nvPicPr>
          <p:cNvPr id="14" name="Рисунок 13"/>
          <p:cNvPicPr>
            <a:picLocks noChangeAspect="1"/>
          </p:cNvPicPr>
          <p:nvPr/>
        </p:nvPicPr>
        <p:blipFill>
          <a:blip r:embed="rId2"/>
          <a:stretch>
            <a:fillRect/>
          </a:stretch>
        </p:blipFill>
        <p:spPr>
          <a:xfrm>
            <a:off x="8137748" y="19949"/>
            <a:ext cx="1006252" cy="895617"/>
          </a:xfrm>
          <a:prstGeom prst="rect">
            <a:avLst/>
          </a:prstGeom>
          <a:ln>
            <a:noFill/>
          </a:ln>
          <a:effectLst>
            <a:softEdge rad="112500"/>
          </a:effectLst>
        </p:spPr>
      </p:pic>
      <p:sp>
        <p:nvSpPr>
          <p:cNvPr id="12292" name="Прямоугольник 2"/>
          <p:cNvSpPr>
            <a:spLocks noChangeArrowheads="1"/>
          </p:cNvSpPr>
          <p:nvPr/>
        </p:nvSpPr>
        <p:spPr bwMode="auto">
          <a:xfrm>
            <a:off x="684213" y="42863"/>
            <a:ext cx="7453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b="1">
                <a:solidFill>
                  <a:srgbClr val="002060"/>
                </a:solidFill>
                <a:latin typeface="Times New Roman" pitchFamily="18" charset="0"/>
                <a:cs typeface="Times New Roman" pitchFamily="18" charset="0"/>
              </a:rPr>
              <a:t>Жалпы білім беретін мектептердің мектепалды сыныптарының оқушылары мен тәрбиеленушілері , 1-11 сыныптар үшін қашықтықтан оқыту үш тәсілмен жүргізіледі </a:t>
            </a:r>
            <a:r>
              <a:rPr lang="ru-RU" b="1">
                <a:solidFill>
                  <a:srgbClr val="002060"/>
                </a:solidFill>
                <a:latin typeface="Times New Roman" pitchFamily="18" charset="0"/>
                <a:cs typeface="Times New Roman" pitchFamily="18" charset="0"/>
              </a:rPr>
              <a:t>: </a:t>
            </a:r>
            <a:endParaRPr lang="ru-RU" altLang="ru-RU" b="1">
              <a:solidFill>
                <a:srgbClr val="002060"/>
              </a:solidFill>
              <a:latin typeface="Times New Roman" pitchFamily="18" charset="0"/>
              <a:cs typeface="Times New Roman" pitchFamily="18" charset="0"/>
            </a:endParaRPr>
          </a:p>
        </p:txBody>
      </p:sp>
      <p:sp>
        <p:nvSpPr>
          <p:cNvPr id="12293" name="Прямоугольник 4"/>
          <p:cNvSpPr>
            <a:spLocks noChangeArrowheads="1"/>
          </p:cNvSpPr>
          <p:nvPr/>
        </p:nvSpPr>
        <p:spPr bwMode="auto">
          <a:xfrm>
            <a:off x="509588" y="1603375"/>
            <a:ext cx="8275637"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41338" algn="just"/>
            <a:r>
              <a:rPr lang="kk-KZ" sz="1400">
                <a:solidFill>
                  <a:srgbClr val="000066"/>
                </a:solidFill>
                <a:latin typeface="Times New Roman" pitchFamily="18" charset="0"/>
                <a:cs typeface="Times New Roman" pitchFamily="18" charset="0"/>
              </a:rPr>
              <a:t>Сабақты интернет-платформалар арқылы мұғалім мектеп директоры бекіткен сабақ кестесіне сәйкес қол жетімді онлайн-платформаларды қолдана отырып, сабақ жоспары негізінде (КТП) дербес жүргізеді.</a:t>
            </a:r>
            <a:r>
              <a:rPr lang="ru-RU" sz="1400">
                <a:solidFill>
                  <a:srgbClr val="000066"/>
                </a:solidFill>
                <a:latin typeface="Times New Roman" pitchFamily="18" charset="0"/>
                <a:cs typeface="Times New Roman" pitchFamily="18" charset="0"/>
              </a:rPr>
              <a:t> </a:t>
            </a:r>
          </a:p>
          <a:p>
            <a:pPr indent="541338" algn="just"/>
            <a:r>
              <a:rPr lang="kk-KZ" sz="1400">
                <a:solidFill>
                  <a:srgbClr val="000066"/>
                </a:solidFill>
                <a:latin typeface="Times New Roman" pitchFamily="18" charset="0"/>
                <a:cs typeface="Times New Roman" pitchFamily="18" charset="0"/>
              </a:rPr>
              <a:t>а) Мұғалім мүмкін сабақты алдын ала жазып қойып, мүмкін  ағынды режимде (нақты уақыт режимінде) өткізуге болады.</a:t>
            </a:r>
            <a:endParaRPr lang="ru-RU" sz="1400">
              <a:solidFill>
                <a:srgbClr val="000066"/>
              </a:solidFill>
              <a:latin typeface="Times New Roman" pitchFamily="18" charset="0"/>
              <a:cs typeface="Times New Roman" pitchFamily="18" charset="0"/>
            </a:endParaRPr>
          </a:p>
          <a:p>
            <a:pPr indent="541338" algn="just"/>
            <a:r>
              <a:rPr lang="kk-KZ" sz="1400">
                <a:solidFill>
                  <a:srgbClr val="000066"/>
                </a:solidFill>
                <a:latin typeface="Times New Roman" pitchFamily="18" charset="0"/>
                <a:cs typeface="Times New Roman" pitchFamily="18" charset="0"/>
              </a:rPr>
              <a:t>б) Ұсынылған сабақтың құрылымын оқытушы өз бетінше әзірлейді (oнлайн-сабақ) - ұзақтығы - 30 минутқа дейін, монитор экранында: сыныптың атауы, пәннің атауы, тақырыптың атауы. Сабақ мұғалімнің жаңа оқу материалын түсіндіруінен тұрады (бейне), бекітуге арналған сұрақтар (2-3 сұрақ), бекітуге арналған жаттығу тапсырмалар (2-3 тапсырма), бірлескен тапсырмаларды орындау, тақырып бойынша қосымша сандық ресурстарды қолдану (1-2 СБР), өзіндік жұмыс, кері байланыс үшін қосымша ресурстарға сілтемелер болады.</a:t>
            </a:r>
            <a:r>
              <a:rPr lang="ru-RU" sz="1400">
                <a:solidFill>
                  <a:srgbClr val="000066"/>
                </a:solidFill>
                <a:latin typeface="Times New Roman" pitchFamily="18" charset="0"/>
                <a:cs typeface="Times New Roman" pitchFamily="18" charset="0"/>
              </a:rPr>
              <a:t> </a:t>
            </a:r>
            <a:r>
              <a:rPr lang="kk-KZ" sz="1400">
                <a:solidFill>
                  <a:srgbClr val="000066"/>
                </a:solidFill>
                <a:latin typeface="Times New Roman" pitchFamily="18" charset="0"/>
                <a:cs typeface="Times New Roman" pitchFamily="18" charset="0"/>
              </a:rPr>
              <a:t>	</a:t>
            </a:r>
          </a:p>
          <a:p>
            <a:pPr indent="541338" algn="just"/>
            <a:r>
              <a:rPr lang="kk-KZ" sz="1400">
                <a:solidFill>
                  <a:srgbClr val="000066"/>
                </a:solidFill>
                <a:latin typeface="Times New Roman" pitchFamily="18" charset="0"/>
                <a:cs typeface="Times New Roman" pitchFamily="18" charset="0"/>
              </a:rPr>
              <a:t>в) Кері байланыс kundelik.kz, bilimal.kz, mektep.edu.kz электронды журналдары арқылы, электронды журналдар болмаған жағдайда, қол жетімді байланыс құралдары арқылы жүзеге асырылады.</a:t>
            </a:r>
            <a:endParaRPr lang="ru-RU" sz="140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73150" y="1038225"/>
            <a:ext cx="7272338" cy="369888"/>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dirty="0">
                <a:solidFill>
                  <a:srgbClr val="FF0000"/>
                </a:solidFill>
                <a:latin typeface="Times New Roman" pitchFamily="18" charset="0"/>
                <a:ea typeface="Arial"/>
                <a:cs typeface="Times New Roman" pitchFamily="18" charset="0"/>
              </a:rPr>
              <a:t>2. </a:t>
            </a:r>
            <a:r>
              <a:rPr lang="ru-RU" b="1" dirty="0" err="1">
                <a:solidFill>
                  <a:srgbClr val="FF0000"/>
                </a:solidFill>
                <a:latin typeface="Times New Roman" pitchFamily="18" charset="0"/>
                <a:ea typeface="Arial"/>
                <a:cs typeface="Times New Roman" pitchFamily="18" charset="0"/>
              </a:rPr>
              <a:t>Телесабақтар</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соның</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ішінде</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радиода</a:t>
            </a:r>
            <a:r>
              <a:rPr lang="ru-RU" b="1" dirty="0">
                <a:solidFill>
                  <a:srgbClr val="FF0000"/>
                </a:solidFill>
                <a:latin typeface="Times New Roman" pitchFamily="18" charset="0"/>
                <a:ea typeface="Arial"/>
                <a:cs typeface="Times New Roman" pitchFamily="18" charset="0"/>
              </a:rPr>
              <a:t> аудио </a:t>
            </a:r>
            <a:r>
              <a:rPr lang="ru-RU" b="1" dirty="0" err="1">
                <a:solidFill>
                  <a:srgbClr val="FF0000"/>
                </a:solidFill>
                <a:latin typeface="Times New Roman" pitchFamily="18" charset="0"/>
                <a:ea typeface="Arial"/>
                <a:cs typeface="Times New Roman" pitchFamily="18" charset="0"/>
              </a:rPr>
              <a:t>сабақтар</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арқылы</a:t>
            </a:r>
            <a:endParaRPr lang="kk-KZ" b="1" dirty="0">
              <a:solidFill>
                <a:srgbClr val="FF0000"/>
              </a:solidFill>
              <a:latin typeface="Times New Roman" pitchFamily="18" charset="0"/>
              <a:ea typeface="Arial"/>
              <a:cs typeface="Times New Roman" pitchFamily="18" charset="0"/>
            </a:endParaRPr>
          </a:p>
        </p:txBody>
      </p:sp>
      <p:pic>
        <p:nvPicPr>
          <p:cNvPr id="14" name="Рисунок 13"/>
          <p:cNvPicPr>
            <a:picLocks noChangeAspect="1"/>
          </p:cNvPicPr>
          <p:nvPr/>
        </p:nvPicPr>
        <p:blipFill>
          <a:blip r:embed="rId2"/>
          <a:stretch>
            <a:fillRect/>
          </a:stretch>
        </p:blipFill>
        <p:spPr>
          <a:xfrm>
            <a:off x="8137748" y="19949"/>
            <a:ext cx="1006252" cy="895617"/>
          </a:xfrm>
          <a:prstGeom prst="rect">
            <a:avLst/>
          </a:prstGeom>
          <a:ln>
            <a:noFill/>
          </a:ln>
          <a:effectLst>
            <a:softEdge rad="112500"/>
          </a:effectLst>
        </p:spPr>
      </p:pic>
      <p:sp>
        <p:nvSpPr>
          <p:cNvPr id="13316" name="Прямоугольник 2"/>
          <p:cNvSpPr>
            <a:spLocks noChangeArrowheads="1"/>
          </p:cNvSpPr>
          <p:nvPr/>
        </p:nvSpPr>
        <p:spPr bwMode="auto">
          <a:xfrm>
            <a:off x="673100" y="115888"/>
            <a:ext cx="74533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b="1">
                <a:solidFill>
                  <a:srgbClr val="002060"/>
                </a:solidFill>
                <a:latin typeface="Times New Roman" pitchFamily="18" charset="0"/>
                <a:cs typeface="Times New Roman" pitchFamily="18" charset="0"/>
              </a:rPr>
              <a:t>Жалпы білім беретін мектептердің мектепалды сыныптарының оқушылары мен тәрбиеленушілері , 1-11 сыныптар үшін қашықтықтан оқыту үш тәсілмен жүргізіледі </a:t>
            </a:r>
            <a:r>
              <a:rPr lang="ru-RU" b="1">
                <a:solidFill>
                  <a:srgbClr val="002060"/>
                </a:solidFill>
                <a:latin typeface="Times New Roman" pitchFamily="18" charset="0"/>
                <a:cs typeface="Times New Roman" pitchFamily="18" charset="0"/>
              </a:rPr>
              <a:t>: </a:t>
            </a:r>
            <a:endParaRPr lang="ru-RU" altLang="ru-RU" b="1">
              <a:solidFill>
                <a:srgbClr val="002060"/>
              </a:solidFill>
              <a:latin typeface="Times New Roman" pitchFamily="18" charset="0"/>
              <a:cs typeface="Times New Roman" pitchFamily="18" charset="0"/>
            </a:endParaRPr>
          </a:p>
        </p:txBody>
      </p:sp>
      <p:sp>
        <p:nvSpPr>
          <p:cNvPr id="13317" name="Прямоугольник 5"/>
          <p:cNvSpPr>
            <a:spLocks noChangeArrowheads="1"/>
          </p:cNvSpPr>
          <p:nvPr/>
        </p:nvSpPr>
        <p:spPr bwMode="auto">
          <a:xfrm>
            <a:off x="107950" y="1408113"/>
            <a:ext cx="89281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a:tabLst>
                <a:tab pos="539750" algn="l"/>
              </a:tabLst>
            </a:pPr>
            <a:r>
              <a:rPr lang="kk-KZ" sz="1200">
                <a:solidFill>
                  <a:srgbClr val="002060"/>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 ТД-телевизиялық сабақтар (аудиосабақтар) 1-11 сыныптардағы оқу пәндері бойынша оқыту (қазақ, орыс) тілдерінде өткізіледі</a:t>
            </a:r>
            <a:r>
              <a:rPr lang="ru-RU" sz="1400">
                <a:solidFill>
                  <a:srgbClr val="000066"/>
                </a:solidFill>
                <a:latin typeface="Times New Roman" pitchFamily="18" charset="0"/>
                <a:ea typeface="Arial" pitchFamily="34" charset="0"/>
                <a:cs typeface="Times New Roman" pitchFamily="18" charset="0"/>
              </a:rPr>
              <a:t>. </a:t>
            </a:r>
          </a:p>
          <a:p>
            <a:pPr indent="449263" algn="just">
              <a:tabLst>
                <a:tab pos="539750" algn="l"/>
              </a:tabLst>
            </a:pPr>
            <a:r>
              <a:rPr lang="kk-KZ" sz="1400">
                <a:solidFill>
                  <a:srgbClr val="000066"/>
                </a:solidFill>
                <a:latin typeface="Times New Roman" pitchFamily="18" charset="0"/>
                <a:ea typeface="Arial" pitchFamily="34" charset="0"/>
                <a:cs typeface="Times New Roman" pitchFamily="18" charset="0"/>
              </a:rPr>
              <a:t>а</a:t>
            </a:r>
            <a:r>
              <a:rPr lang="ru-RU" sz="1400">
                <a:solidFill>
                  <a:srgbClr val="000066"/>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 телевизиялық-сабақтар республикалық теледидарларда жүзеге асырылатын болады: қазақ тілінде білім алушыларға арналған сабақтар - «balapan» телеарнасынан (аудиосабақтар «Қазақ радиосы» арқылы), орыс тілінде білім алушыларға арналған сабақтар – «EL ARNA» телеарнасынан (аудиосабақтар «Радио классик» арқылы)  аптасына бес күн сайын әр сабақты 10 минуттан трансляция жүргізіледі </a:t>
            </a:r>
          </a:p>
          <a:p>
            <a:pPr indent="449263" algn="just">
              <a:tabLst>
                <a:tab pos="539750" algn="l"/>
              </a:tabLst>
            </a:pPr>
            <a:r>
              <a:rPr lang="kk-KZ" sz="1400">
                <a:solidFill>
                  <a:srgbClr val="000066"/>
                </a:solidFill>
                <a:latin typeface="Times New Roman" pitchFamily="18" charset="0"/>
                <a:ea typeface="Arial" pitchFamily="34" charset="0"/>
                <a:cs typeface="Times New Roman" pitchFamily="18" charset="0"/>
              </a:rPr>
              <a:t>б</a:t>
            </a:r>
            <a:r>
              <a:rPr lang="ru-RU" sz="1400">
                <a:solidFill>
                  <a:srgbClr val="000066"/>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Телевизиялық сабақ оқытушының жаңа оқу материалын түсіндіруінен тұрады (бейне, титрде мұғалімнің аты-жөнімен жазылған) - 6 минут; бекітуге арналған сұрақтар (экранда үлкен шрифпен 2-3 сұрақ) - 1 минут; бекітуге арналған жаттығулар (экранда үлкен шрифтпен 2-3 тапсырма) - 1 минут; тақырып бойынша қосымша сандық ресурстар (1-2 ЦББР) - 1 минут; өз бетінше оқуға арналған қосымша ресурстарға сілтемелер - 1 минут)</a:t>
            </a:r>
            <a:r>
              <a:rPr lang="ru-RU" sz="1400">
                <a:solidFill>
                  <a:srgbClr val="000066"/>
                </a:solidFill>
                <a:latin typeface="Times New Roman" pitchFamily="18" charset="0"/>
                <a:ea typeface="Arial" pitchFamily="34" charset="0"/>
                <a:cs typeface="Times New Roman" pitchFamily="18" charset="0"/>
              </a:rPr>
              <a:t>.  </a:t>
            </a:r>
          </a:p>
          <a:p>
            <a:pPr indent="449263">
              <a:tabLst>
                <a:tab pos="539750" algn="l"/>
              </a:tabLst>
            </a:pPr>
            <a:r>
              <a:rPr lang="kk-KZ" sz="1400">
                <a:solidFill>
                  <a:srgbClr val="000066"/>
                </a:solidFill>
                <a:latin typeface="Times New Roman" pitchFamily="18" charset="0"/>
                <a:ea typeface="Arial" pitchFamily="34" charset="0"/>
                <a:cs typeface="Times New Roman" pitchFamily="18" charset="0"/>
              </a:rPr>
              <a:t>          в)  Сабақты қарағаннан кейін мұғалім білім алушыларға өзіндік жұмыс, өзіндік жұмыстарды орындау үшін тапсырмалар береді, СБР-на сілтеме жасайды, орындалуын тексереді және кері байланыс жасайды.</a:t>
            </a:r>
            <a:endParaRPr lang="ru-RU" sz="1400">
              <a:solidFill>
                <a:srgbClr val="000066"/>
              </a:solidFill>
              <a:latin typeface="Times New Roman" pitchFamily="18" charset="0"/>
              <a:ea typeface="Arial" pitchFamily="34" charset="0"/>
              <a:cs typeface="Times New Roman" pitchFamily="18" charset="0"/>
            </a:endParaRPr>
          </a:p>
          <a:p>
            <a:pPr indent="449263">
              <a:tabLst>
                <a:tab pos="539750" algn="l"/>
              </a:tabLst>
            </a:pPr>
            <a:r>
              <a:rPr lang="ru-RU" sz="1400">
                <a:solidFill>
                  <a:srgbClr val="000066"/>
                </a:solidFill>
                <a:latin typeface="Times New Roman" pitchFamily="18" charset="0"/>
                <a:ea typeface="Arial" pitchFamily="34" charset="0"/>
                <a:cs typeface="Times New Roman" pitchFamily="18" charset="0"/>
              </a:rPr>
              <a:t>          </a:t>
            </a:r>
            <a:r>
              <a:rPr lang="kk-KZ" sz="1400">
                <a:solidFill>
                  <a:srgbClr val="000066"/>
                </a:solidFill>
                <a:latin typeface="Times New Roman" pitchFamily="18" charset="0"/>
                <a:ea typeface="Arial" pitchFamily="34" charset="0"/>
                <a:cs typeface="Times New Roman" pitchFamily="18" charset="0"/>
              </a:rPr>
              <a:t>г) Кері байланыс kundelik.kz, bilimal.kz, mektep.edu.kz электрондық журналдары арқылы, электронды журналдар болмаған жағдайда, қол жетімді байланыс түрлері арқылы жүзеге асырылады</a:t>
            </a:r>
            <a:r>
              <a:rPr lang="ru-RU" sz="1400">
                <a:solidFill>
                  <a:srgbClr val="000066"/>
                </a:solidFill>
                <a:latin typeface="Times New Roman" pitchFamily="18" charset="0"/>
                <a:ea typeface="Arial" pitchFamily="34" charset="0"/>
                <a:cs typeface="Times New Roman" pitchFamily="18" charset="0"/>
              </a:rPr>
              <a:t>.</a:t>
            </a:r>
          </a:p>
          <a:p>
            <a:pPr indent="449263" algn="just">
              <a:tabLst>
                <a:tab pos="539750" algn="l"/>
              </a:tabLst>
            </a:pPr>
            <a:r>
              <a:rPr lang="kk-KZ" sz="1400">
                <a:solidFill>
                  <a:srgbClr val="000066"/>
                </a:solidFill>
                <a:latin typeface="Times New Roman" pitchFamily="18" charset="0"/>
                <a:ea typeface="Arial" pitchFamily="34" charset="0"/>
                <a:cs typeface="Times New Roman" pitchFamily="18" charset="0"/>
              </a:rPr>
              <a:t>Теледидарда трансляцияланатын пәндер тізіміне енбеген оқу пәндері (музыка, көркем еңбек, дене тәрбиесі, алғашқы әскери және технологиялық дайындық) мұғалімдермен дербес қашықтықтан оқыту ұсынылады. </a:t>
            </a:r>
            <a:endParaRPr lang="ru-RU" sz="1400">
              <a:solidFill>
                <a:srgbClr val="000066"/>
              </a:solidFill>
              <a:latin typeface="Times New Roman" pitchFamily="18" charset="0"/>
              <a:ea typeface="Arial" pitchFamily="34" charset="0"/>
              <a:cs typeface="Times New Roman" pitchFamily="18" charset="0"/>
            </a:endParaRPr>
          </a:p>
          <a:p>
            <a:pPr indent="449263" algn="just">
              <a:lnSpc>
                <a:spcPct val="107000"/>
              </a:lnSpc>
              <a:buFont typeface="Wingdings" pitchFamily="2" charset="2"/>
              <a:buChar char="Ø"/>
              <a:tabLst>
                <a:tab pos="539750" algn="l"/>
              </a:tabLst>
            </a:pPr>
            <a:endParaRPr lang="ru-RU" altLang="ru-RU" sz="1400">
              <a:solidFill>
                <a:srgbClr val="002060"/>
              </a:solidFill>
              <a:latin typeface="Times New Roman" pitchFamily="18" charset="0"/>
              <a:ea typeface="Arial" pitchFamily="34" charset="0"/>
              <a:cs typeface="Times New Roman" pitchFamily="18" charset="0"/>
            </a:endParaRPr>
          </a:p>
          <a:p>
            <a:pPr indent="449263" algn="just">
              <a:lnSpc>
                <a:spcPct val="107000"/>
              </a:lnSpc>
              <a:tabLst>
                <a:tab pos="539750" algn="l"/>
              </a:tabLst>
            </a:pPr>
            <a:endParaRPr lang="ru-RU" altLang="ru-RU" sz="900">
              <a:solidFill>
                <a:srgbClr val="002060"/>
              </a:solidFill>
              <a:latin typeface="Arial" pitchFamily="34" charset="0"/>
              <a:ea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27088" y="1179513"/>
            <a:ext cx="7813675" cy="646112"/>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b="1" dirty="0">
                <a:solidFill>
                  <a:srgbClr val="FF0000"/>
                </a:solidFill>
                <a:latin typeface="Times New Roman" pitchFamily="18" charset="0"/>
                <a:ea typeface="Arial"/>
                <a:cs typeface="Times New Roman" pitchFamily="18" charset="0"/>
              </a:rPr>
              <a:t>3. </a:t>
            </a:r>
            <a:r>
              <a:rPr lang="ru-RU" b="1" dirty="0" err="1">
                <a:solidFill>
                  <a:srgbClr val="FF0000"/>
                </a:solidFill>
                <a:latin typeface="Times New Roman" pitchFamily="18" charset="0"/>
                <a:ea typeface="Arial"/>
                <a:cs typeface="Times New Roman" pitchFamily="18" charset="0"/>
              </a:rPr>
              <a:t>Алдын</a:t>
            </a:r>
            <a:r>
              <a:rPr lang="ru-RU" b="1" dirty="0">
                <a:solidFill>
                  <a:srgbClr val="FF0000"/>
                </a:solidFill>
                <a:latin typeface="Times New Roman" pitchFamily="18" charset="0"/>
                <a:ea typeface="Arial"/>
                <a:cs typeface="Times New Roman" pitchFamily="18" charset="0"/>
              </a:rPr>
              <a:t> ала </a:t>
            </a:r>
            <a:r>
              <a:rPr lang="ru-RU" b="1" dirty="0" err="1">
                <a:solidFill>
                  <a:srgbClr val="FF0000"/>
                </a:solidFill>
                <a:latin typeface="Times New Roman" pitchFamily="18" charset="0"/>
                <a:ea typeface="Arial"/>
                <a:cs typeface="Times New Roman" pitchFamily="18" charset="0"/>
              </a:rPr>
              <a:t>дайындалған</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сабақ</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жоспары</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арқылы</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қағаз</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тасымалдағышта</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пошта</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бөлімшелері</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арқылы</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немесе</a:t>
            </a:r>
            <a:r>
              <a:rPr lang="ru-RU" b="1" dirty="0">
                <a:solidFill>
                  <a:srgbClr val="FF0000"/>
                </a:solidFill>
                <a:latin typeface="Times New Roman" pitchFamily="18" charset="0"/>
                <a:ea typeface="Arial"/>
                <a:cs typeface="Times New Roman" pitchFamily="18" charset="0"/>
              </a:rPr>
              <a:t> </a:t>
            </a:r>
            <a:r>
              <a:rPr lang="ru-RU" b="1" dirty="0" err="1">
                <a:solidFill>
                  <a:srgbClr val="FF0000"/>
                </a:solidFill>
                <a:latin typeface="Times New Roman" pitchFamily="18" charset="0"/>
                <a:ea typeface="Arial"/>
                <a:cs typeface="Times New Roman" pitchFamily="18" charset="0"/>
              </a:rPr>
              <a:t>қолма-қол</a:t>
            </a:r>
            <a:r>
              <a:rPr lang="ru-RU" b="1" dirty="0">
                <a:solidFill>
                  <a:srgbClr val="FF0000"/>
                </a:solidFill>
                <a:latin typeface="Times New Roman" pitchFamily="18" charset="0"/>
                <a:ea typeface="Arial"/>
                <a:cs typeface="Times New Roman" pitchFamily="18" charset="0"/>
              </a:rPr>
              <a:t>)</a:t>
            </a:r>
            <a:endParaRPr lang="ru-RU" b="1" dirty="0">
              <a:solidFill>
                <a:srgbClr val="FF0000"/>
              </a:solidFill>
              <a:latin typeface="Times New Roman" pitchFamily="18" charset="0"/>
              <a:cs typeface="Times New Roman" pitchFamily="18" charset="0"/>
            </a:endParaRPr>
          </a:p>
        </p:txBody>
      </p:sp>
      <p:pic>
        <p:nvPicPr>
          <p:cNvPr id="14" name="Рисунок 13"/>
          <p:cNvPicPr>
            <a:picLocks noChangeAspect="1"/>
          </p:cNvPicPr>
          <p:nvPr/>
        </p:nvPicPr>
        <p:blipFill>
          <a:blip r:embed="rId2"/>
          <a:stretch>
            <a:fillRect/>
          </a:stretch>
        </p:blipFill>
        <p:spPr>
          <a:xfrm>
            <a:off x="8137748" y="19949"/>
            <a:ext cx="1006252" cy="895617"/>
          </a:xfrm>
          <a:prstGeom prst="rect">
            <a:avLst/>
          </a:prstGeom>
          <a:ln>
            <a:noFill/>
          </a:ln>
          <a:effectLst>
            <a:softEdge rad="112500"/>
          </a:effectLst>
        </p:spPr>
      </p:pic>
      <p:sp>
        <p:nvSpPr>
          <p:cNvPr id="14340" name="Прямоугольник 2"/>
          <p:cNvSpPr>
            <a:spLocks noChangeArrowheads="1"/>
          </p:cNvSpPr>
          <p:nvPr/>
        </p:nvSpPr>
        <p:spPr bwMode="auto">
          <a:xfrm>
            <a:off x="684213" y="217488"/>
            <a:ext cx="74533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b="1">
                <a:solidFill>
                  <a:srgbClr val="002060"/>
                </a:solidFill>
                <a:latin typeface="Times New Roman" pitchFamily="18" charset="0"/>
                <a:cs typeface="Times New Roman" pitchFamily="18" charset="0"/>
              </a:rPr>
              <a:t>Жалпы білім беретін мектептердің мектепалды сыныптарының оқушылары мен тәрбиеленушілері , 1-11 сыныптар үшін қашықтықтан оқыту үш тәсілмен жүргізіледі </a:t>
            </a:r>
            <a:r>
              <a:rPr lang="ru-RU" b="1">
                <a:solidFill>
                  <a:srgbClr val="002060"/>
                </a:solidFill>
                <a:latin typeface="Times New Roman" pitchFamily="18" charset="0"/>
                <a:cs typeface="Times New Roman" pitchFamily="18" charset="0"/>
              </a:rPr>
              <a:t>: </a:t>
            </a:r>
            <a:endParaRPr lang="ru-RU" altLang="ru-RU" b="1">
              <a:solidFill>
                <a:srgbClr val="002060"/>
              </a:solidFill>
              <a:latin typeface="Times New Roman" pitchFamily="18" charset="0"/>
              <a:cs typeface="Times New Roman" pitchFamily="18" charset="0"/>
            </a:endParaRPr>
          </a:p>
        </p:txBody>
      </p:sp>
      <p:sp>
        <p:nvSpPr>
          <p:cNvPr id="14341" name="Прямоугольник 9"/>
          <p:cNvSpPr>
            <a:spLocks noChangeArrowheads="1"/>
          </p:cNvSpPr>
          <p:nvPr/>
        </p:nvSpPr>
        <p:spPr bwMode="auto">
          <a:xfrm>
            <a:off x="184150" y="1927225"/>
            <a:ext cx="8856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449263" algn="just">
              <a:tabLst>
                <a:tab pos="539750" algn="l"/>
              </a:tabLst>
            </a:pPr>
            <a:r>
              <a:rPr lang="kk-KZ" sz="1700">
                <a:solidFill>
                  <a:srgbClr val="002060"/>
                </a:solidFill>
                <a:latin typeface="Times New Roman" pitchFamily="18" charset="0"/>
                <a:ea typeface="Arial" pitchFamily="34" charset="0"/>
                <a:cs typeface="Times New Roman" pitchFamily="18" charset="0"/>
              </a:rPr>
              <a:t>Сабақ алдын ала дайындалған жоспар арқылы оқушының барлық түсініктемелерімен және тапсырмаларымен қағаз тасығышта электронды поштаға, </a:t>
            </a:r>
            <a:r>
              <a:rPr lang="en-US" sz="1700">
                <a:solidFill>
                  <a:srgbClr val="002060"/>
                </a:solidFill>
                <a:latin typeface="Times New Roman" pitchFamily="18" charset="0"/>
                <a:ea typeface="Arial" pitchFamily="34" charset="0"/>
                <a:cs typeface="Times New Roman" pitchFamily="18" charset="0"/>
              </a:rPr>
              <a:t>Whatsapp </a:t>
            </a:r>
            <a:r>
              <a:rPr lang="kk-KZ" sz="1700">
                <a:solidFill>
                  <a:srgbClr val="002060"/>
                </a:solidFill>
                <a:latin typeface="Times New Roman" pitchFamily="18" charset="0"/>
                <a:ea typeface="Arial" pitchFamily="34" charset="0"/>
                <a:cs typeface="Times New Roman" pitchFamily="18" charset="0"/>
              </a:rPr>
              <a:t>арқылы немесе </a:t>
            </a:r>
            <a:r>
              <a:rPr lang="kk-KZ" sz="1700" b="1">
                <a:solidFill>
                  <a:srgbClr val="002060"/>
                </a:solidFill>
                <a:latin typeface="Times New Roman" pitchFamily="18" charset="0"/>
                <a:ea typeface="Arial" pitchFamily="34" charset="0"/>
                <a:cs typeface="Times New Roman" pitchFamily="18" charset="0"/>
              </a:rPr>
              <a:t>санитарлық қауіпсіздіктің барлық нормаларын сақтай отырып </a:t>
            </a:r>
            <a:r>
              <a:rPr lang="kk-KZ" sz="1700">
                <a:solidFill>
                  <a:srgbClr val="002060"/>
                </a:solidFill>
                <a:latin typeface="Times New Roman" pitchFamily="18" charset="0"/>
                <a:ea typeface="Arial" pitchFamily="34" charset="0"/>
                <a:cs typeface="Times New Roman" pitchFamily="18" charset="0"/>
              </a:rPr>
              <a:t>қолма-қол жіберіледі. </a:t>
            </a:r>
          </a:p>
          <a:p>
            <a:pPr marL="171450" indent="449263" algn="just">
              <a:tabLst>
                <a:tab pos="539750" algn="l"/>
              </a:tabLst>
            </a:pPr>
            <a:r>
              <a:rPr lang="kk-KZ" sz="1700">
                <a:solidFill>
                  <a:srgbClr val="002060"/>
                </a:solidFill>
                <a:latin typeface="Times New Roman" pitchFamily="18" charset="0"/>
                <a:ea typeface="Arial" pitchFamily="34" charset="0"/>
                <a:cs typeface="Times New Roman" pitchFamily="18" charset="0"/>
              </a:rPr>
              <a:t>Мұғалім өз бетінше әзірлейтін сабақтың ұсынылған құрылымында сынып атауы, пән атауы, сабақ тақырыбы көрсетіледі. Білім алушыларға арналған сабақтың қағаз жоспарында сабақ тақырыбы бойынша қысқаша конспект жазылады, оқулықтың қай бетінде (45-47 бет) тақырыпты оқу керектігі көрсетіледі, бекіту үшін сұрақтар тізімі ұсынылады (2-3 сұрақ), оқулықтан өз бетінше бекіту үшін оқу тапсырмалары (1, 2, 3-жаттығулар немесе 1, 2, 3-тапсырмалар), өз бетінше орындау үшін мұғалім таңдаған басқа тапсырмалар (2-3 тапсырма, тесттер және т. б.), тақырып бойынша қосымша материалдар, кері байланыс механизмі ұсынылады.</a:t>
            </a:r>
          </a:p>
          <a:p>
            <a:pPr marL="171450" indent="449263" algn="just">
              <a:tabLst>
                <a:tab pos="539750" algn="l"/>
              </a:tabLst>
            </a:pPr>
            <a:endParaRPr lang="ru-RU" sz="1600">
              <a:latin typeface="Times New Roman" pitchFamily="18" charset="0"/>
              <a:ea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p:cNvSpPr>
            <a:spLocks noChangeArrowheads="1"/>
          </p:cNvSpPr>
          <p:nvPr/>
        </p:nvSpPr>
        <p:spPr bwMode="auto">
          <a:xfrm>
            <a:off x="1692275" y="33338"/>
            <a:ext cx="546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000" b="1">
                <a:solidFill>
                  <a:srgbClr val="C00000"/>
                </a:solidFill>
                <a:latin typeface="Arial" pitchFamily="34" charset="0"/>
              </a:rPr>
              <a:t>Оқушылармен онлайн-кездесулер</a:t>
            </a:r>
            <a:r>
              <a:rPr lang="ru-RU" altLang="ru-RU" sz="2000">
                <a:solidFill>
                  <a:srgbClr val="C00000"/>
                </a:solidFill>
                <a:latin typeface="Arial" pitchFamily="34" charset="0"/>
              </a:rPr>
              <a:t/>
            </a:r>
            <a:br>
              <a:rPr lang="ru-RU" altLang="ru-RU" sz="2000">
                <a:solidFill>
                  <a:srgbClr val="C00000"/>
                </a:solidFill>
                <a:latin typeface="Arial" pitchFamily="34" charset="0"/>
              </a:rPr>
            </a:br>
            <a:endParaRPr lang="ru-RU" altLang="ru-RU" sz="2000">
              <a:solidFill>
                <a:srgbClr val="C00000"/>
              </a:solidFill>
              <a:latin typeface="Arial" pitchFamily="34" charset="0"/>
            </a:endParaRPr>
          </a:p>
        </p:txBody>
      </p:sp>
      <p:pic>
        <p:nvPicPr>
          <p:cNvPr id="15363" name="Рисунок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2"/>
          <p:cNvSpPr>
            <a:spLocks noChangeArrowheads="1"/>
          </p:cNvSpPr>
          <p:nvPr/>
        </p:nvSpPr>
        <p:spPr bwMode="auto">
          <a:xfrm>
            <a:off x="215900" y="411163"/>
            <a:ext cx="87122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Aft>
                <a:spcPts val="800"/>
              </a:spcAft>
            </a:pPr>
            <a:r>
              <a:rPr lang="ru-RU" altLang="ru-RU" sz="1600" b="1" u="sng">
                <a:solidFill>
                  <a:srgbClr val="002060"/>
                </a:solidFill>
                <a:latin typeface="Arial" pitchFamily="34" charset="0"/>
              </a:rPr>
              <a:t>Нақты уақыт режимінде онлайн</a:t>
            </a:r>
            <a:r>
              <a:rPr lang="en-US" altLang="ru-RU" sz="1600" b="1" u="sng">
                <a:solidFill>
                  <a:srgbClr val="002060"/>
                </a:solidFill>
                <a:latin typeface="Arial" pitchFamily="34" charset="0"/>
              </a:rPr>
              <a:t>-</a:t>
            </a:r>
            <a:r>
              <a:rPr lang="kk-KZ" altLang="ru-RU" sz="1600" b="1" u="sng">
                <a:solidFill>
                  <a:srgbClr val="002060"/>
                </a:solidFill>
                <a:latin typeface="Arial" pitchFamily="34" charset="0"/>
              </a:rPr>
              <a:t>сабақтар</a:t>
            </a:r>
          </a:p>
          <a:p>
            <a:pPr algn="ctr">
              <a:spcAft>
                <a:spcPts val="800"/>
              </a:spcAft>
            </a:pPr>
            <a:r>
              <a:rPr lang="kk-KZ" altLang="ru-RU" sz="1600" b="1" u="sng">
                <a:solidFill>
                  <a:srgbClr val="002060"/>
                </a:solidFill>
                <a:latin typeface="Arial" pitchFamily="34" charset="0"/>
              </a:rPr>
              <a:t>ұйымдастыруға болатын сервистер</a:t>
            </a:r>
            <a:endParaRPr lang="ru-RU" altLang="ru-RU" sz="1600" b="1" u="sng">
              <a:solidFill>
                <a:srgbClr val="002060"/>
              </a:solidFill>
              <a:latin typeface="Arial" pitchFamily="34" charset="0"/>
            </a:endParaRPr>
          </a:p>
        </p:txBody>
      </p:sp>
      <p:sp>
        <p:nvSpPr>
          <p:cNvPr id="15365" name="Прямоугольник 2"/>
          <p:cNvSpPr>
            <a:spLocks noChangeArrowheads="1"/>
          </p:cNvSpPr>
          <p:nvPr/>
        </p:nvSpPr>
        <p:spPr bwMode="auto">
          <a:xfrm>
            <a:off x="323850" y="1098550"/>
            <a:ext cx="84963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spcAft>
                <a:spcPts val="800"/>
              </a:spcAft>
              <a:buFontTx/>
              <a:buChar char="-"/>
            </a:pPr>
            <a:r>
              <a:rPr lang="ru-RU" altLang="ru-RU" sz="1600" b="1" u="sng">
                <a:solidFill>
                  <a:srgbClr val="C00000"/>
                </a:solidFill>
                <a:latin typeface="Arial" pitchFamily="34" charset="0"/>
              </a:rPr>
              <a:t>Zoom</a:t>
            </a:r>
            <a:r>
              <a:rPr lang="ru-RU" altLang="ru-RU" sz="1600">
                <a:solidFill>
                  <a:srgbClr val="002060"/>
                </a:solidFill>
                <a:latin typeface="Arial" pitchFamily="34" charset="0"/>
              </a:rPr>
              <a:t> Бейнеконференциялар мен вебинарлар өткізуге арналған сервис. Тегін нұсқада 40 минутқа және 100 адамға дейін кездесу өткізуге болады. Оқушылар кездесуге телефон арқылы (масштабтау бағдарламасын орнату арқылы) немесе компьютер арқылы қосыла алады. Кездесуге қатысушылардың барлығына дауыстап сөйлеуге, бейнені көрсетуге және экранын кеңейтуге мүмкіндіктері бар.</a:t>
            </a:r>
          </a:p>
          <a:p>
            <a:pPr marL="285750" indent="-285750" algn="just">
              <a:spcAft>
                <a:spcPts val="800"/>
              </a:spcAft>
              <a:buFontTx/>
              <a:buChar char="-"/>
            </a:pPr>
            <a:r>
              <a:rPr lang="ru-RU" altLang="ru-RU" sz="1600" b="1" u="sng">
                <a:solidFill>
                  <a:srgbClr val="C00000"/>
                </a:solidFill>
                <a:latin typeface="Arial" pitchFamily="34" charset="0"/>
              </a:rPr>
              <a:t>Facebook Live </a:t>
            </a:r>
            <a:r>
              <a:rPr lang="ru-RU" altLang="ru-RU" sz="1600">
                <a:solidFill>
                  <a:srgbClr val="002060"/>
                </a:solidFill>
                <a:latin typeface="Arial" pitchFamily="34" charset="0"/>
              </a:rPr>
              <a:t>Видеоны тікелей Facebook-тен трансляциялау</a:t>
            </a:r>
            <a:r>
              <a:rPr lang="ru-RU" altLang="ru-RU" sz="1600">
                <a:latin typeface="Arial" pitchFamily="34" charset="0"/>
              </a:rPr>
              <a:t>. </a:t>
            </a:r>
            <a:r>
              <a:rPr lang="ru-RU" altLang="ru-RU" sz="1600">
                <a:solidFill>
                  <a:srgbClr val="002060"/>
                </a:solidFill>
                <a:latin typeface="Arial" pitchFamily="34" charset="0"/>
              </a:rPr>
              <a:t>Live трансляциялар жүргізуге және онлайн сабақтар өткізуге болатын сыныптың жабық тобын құрыңыз. Тегін және уақыт шектеусіз.</a:t>
            </a:r>
          </a:p>
          <a:p>
            <a:pPr marL="285750" indent="-285750" algn="just">
              <a:spcAft>
                <a:spcPts val="800"/>
              </a:spcAft>
              <a:buFontTx/>
              <a:buChar char="-"/>
            </a:pPr>
            <a:r>
              <a:rPr lang="ru-RU" altLang="ru-RU" sz="1600" b="1" u="sng">
                <a:solidFill>
                  <a:srgbClr val="C00000"/>
                </a:solidFill>
                <a:latin typeface="Arial" pitchFamily="34" charset="0"/>
              </a:rPr>
              <a:t>Instagram Live  </a:t>
            </a:r>
            <a:r>
              <a:rPr lang="ru-RU" altLang="ru-RU" sz="1600" b="1">
                <a:solidFill>
                  <a:srgbClr val="002060"/>
                </a:solidFill>
                <a:latin typeface="Arial" pitchFamily="34" charset="0"/>
              </a:rPr>
              <a:t> </a:t>
            </a:r>
            <a:r>
              <a:rPr lang="ru-RU" altLang="ru-RU" sz="1600">
                <a:solidFill>
                  <a:srgbClr val="002060"/>
                </a:solidFill>
                <a:latin typeface="Arial" pitchFamily="34" charset="0"/>
              </a:rPr>
              <a:t>Видеоны Instagram</a:t>
            </a:r>
            <a:r>
              <a:rPr lang="en-US" altLang="ru-RU" sz="1600">
                <a:solidFill>
                  <a:srgbClr val="002060"/>
                </a:solidFill>
                <a:latin typeface="Arial" pitchFamily="34" charset="0"/>
              </a:rPr>
              <a:t>-</a:t>
            </a:r>
            <a:r>
              <a:rPr lang="kk-KZ" altLang="ru-RU" sz="1600">
                <a:solidFill>
                  <a:srgbClr val="002060"/>
                </a:solidFill>
                <a:latin typeface="Arial" pitchFamily="34" charset="0"/>
              </a:rPr>
              <a:t>нан трансляциялау</a:t>
            </a:r>
            <a:r>
              <a:rPr lang="ru-RU" altLang="ru-RU" sz="1600">
                <a:solidFill>
                  <a:srgbClr val="002060"/>
                </a:solidFill>
                <a:latin typeface="Arial" pitchFamily="34" charset="0"/>
              </a:rPr>
              <a:t>. Жеке парақша арқылы өткізуге болады. Егер оқушылар сізге тіркелген болса, онда олар тікелей эфирге шыққаныңыз туралы хабарлама алады. Немесе сыныптың жабық парақшасын ашып, онлайн кездесулер өткізу. </a:t>
            </a:r>
          </a:p>
          <a:p>
            <a:pPr marL="285750" indent="-285750" algn="just">
              <a:spcAft>
                <a:spcPts val="800"/>
              </a:spcAft>
              <a:buFontTx/>
              <a:buChar char="-"/>
            </a:pPr>
            <a:r>
              <a:rPr lang="ru-RU" altLang="ru-RU" sz="1600" b="1" u="sng">
                <a:solidFill>
                  <a:srgbClr val="C00000"/>
                </a:solidFill>
                <a:latin typeface="Arial" pitchFamily="34" charset="0"/>
              </a:rPr>
              <a:t>Skype</a:t>
            </a:r>
            <a:r>
              <a:rPr lang="ru-RU" altLang="ru-RU" sz="1600">
                <a:solidFill>
                  <a:srgbClr val="002060"/>
                </a:solidFill>
                <a:latin typeface="Arial" pitchFamily="34" charset="0"/>
              </a:rPr>
              <a:t> Бейнеконференц байланыс өткізуге арналған сервис. Әрбір оқушыда Skype аккаунты болуы қажет. Сынып тобы ашылады және нақты уақытта қоңырау шалынады, оған барлығы қосылуы тиіс. </a:t>
            </a:r>
            <a:endParaRPr lang="ru-RU" altLang="ru-RU">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23850" y="627063"/>
          <a:ext cx="8208963" cy="4416425"/>
        </p:xfrm>
        <a:graphic>
          <a:graphicData uri="http://schemas.openxmlformats.org/drawingml/2006/table">
            <a:tbl>
              <a:tblPr/>
              <a:tblGrid>
                <a:gridCol w="2903538"/>
                <a:gridCol w="3217862"/>
                <a:gridCol w="2087563"/>
              </a:tblGrid>
              <a:tr h="420688">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839913" algn="l"/>
                        </a:tabLst>
                      </a:pPr>
                      <a:r>
                        <a:rPr kumimoji="0" lang="kk-KZ" altLang="ru-RU" sz="1200" b="1" i="0" u="none" strike="noStrike" cap="none" normalizeH="0" baseline="0" smtClean="0">
                          <a:ln>
                            <a:noFill/>
                          </a:ln>
                          <a:solidFill>
                            <a:srgbClr val="C00000"/>
                          </a:solidFill>
                          <a:effectLst/>
                          <a:latin typeface="Arial" pitchFamily="34" charset="0"/>
                          <a:cs typeface="Arial" pitchFamily="34" charset="0"/>
                        </a:rPr>
                        <a:t>Тиімді, егер</a:t>
                      </a:r>
                      <a:endParaRPr kumimoji="0" lang="ru-RU" altLang="ru-RU" sz="1200" b="1" i="0" u="none" strike="noStrike" cap="none" normalizeH="0" baseline="0" smtClean="0">
                        <a:ln>
                          <a:noFill/>
                        </a:ln>
                        <a:solidFill>
                          <a:srgbClr val="C0000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839913" algn="l"/>
                        </a:tabLst>
                      </a:pPr>
                      <a:r>
                        <a:rPr kumimoji="0" lang="kk-KZ" altLang="ru-RU" sz="1200" b="1" i="0" u="none" strike="noStrike" cap="none" normalizeH="0" baseline="0" smtClean="0">
                          <a:ln>
                            <a:noFill/>
                          </a:ln>
                          <a:solidFill>
                            <a:srgbClr val="C00000"/>
                          </a:solidFill>
                          <a:effectLst/>
                          <a:latin typeface="Arial" pitchFamily="34" charset="0"/>
                          <a:cs typeface="Arial" pitchFamily="34" charset="0"/>
                        </a:rPr>
                        <a:t>Оқушыларға тиімді, егер</a:t>
                      </a:r>
                      <a:endParaRPr kumimoji="0" lang="ru-RU" altLang="ru-RU" sz="1200" b="1" i="0" u="none" strike="noStrike" cap="none" normalizeH="0" baseline="0" smtClean="0">
                        <a:ln>
                          <a:noFill/>
                        </a:ln>
                        <a:solidFill>
                          <a:srgbClr val="C0000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839913" algn="l"/>
                        </a:tabLst>
                      </a:pPr>
                      <a:r>
                        <a:rPr kumimoji="0" lang="kk-KZ" altLang="ru-RU" sz="1200" b="1" i="0" u="none" strike="noStrike" cap="none" normalizeH="0" baseline="0" smtClean="0">
                          <a:ln>
                            <a:noFill/>
                          </a:ln>
                          <a:solidFill>
                            <a:srgbClr val="C00000"/>
                          </a:solidFill>
                          <a:effectLst/>
                          <a:latin typeface="Arial" pitchFamily="34" charset="0"/>
                          <a:cs typeface="Arial" pitchFamily="34" charset="0"/>
                        </a:rPr>
                        <a:t>Педагогтарға тиімді, егер</a:t>
                      </a:r>
                      <a:endParaRPr kumimoji="0" lang="ru-RU" altLang="ru-RU" sz="1200" b="1" i="0" u="none" strike="noStrike" cap="none" normalizeH="0" baseline="0" smtClean="0">
                        <a:ln>
                          <a:noFill/>
                        </a:ln>
                        <a:solidFill>
                          <a:srgbClr val="C0000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95737">
                <a:tc>
                  <a:txBody>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Оқушылар мен мектеп мұғалімдерінде қажетті компьютерлік жабдықтар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мен оқушылар арасындағы жоғары сапалы тұрақты байланысты қамтамасыз ететін жылдамдықта интернетке қол жетімділік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Оқушылар мен мұғалімдер психологиялық тұрғыдан дайындалған және ынталандырылған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қолданатын сапалы оқу және ақпараттық материалдар болса;</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Сабақ кезінде оқушыларды мектеп ұжымынан мұғалім сүйемелдейді</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бүкіл сабақ барысында экранда көрінеді, ал суреттің сапасы оқу міндеттеріне сәйкес ақпаратты түсіну және қабылдау үшін жеткілікті;</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 «тірі» форматта түсіндіре алатын Күнделік.</a:t>
                      </a:r>
                      <a:r>
                        <a:rPr kumimoji="0" lang="en-US" altLang="ru-RU" sz="1200" b="0" i="0" u="none" strike="noStrike" cap="none" normalizeH="0" baseline="0" smtClean="0">
                          <a:ln>
                            <a:noFill/>
                          </a:ln>
                          <a:solidFill>
                            <a:srgbClr val="002060"/>
                          </a:solidFill>
                          <a:effectLst/>
                          <a:latin typeface="Arial" pitchFamily="34" charset="0"/>
                          <a:cs typeface="Arial" pitchFamily="34" charset="0"/>
                        </a:rPr>
                        <a:t>kz-</a:t>
                      </a:r>
                      <a:r>
                        <a:rPr kumimoji="0" lang="kk-KZ" altLang="ru-RU" sz="1200" b="0" i="0" u="none" strike="noStrike" cap="none" normalizeH="0" baseline="0" smtClean="0">
                          <a:ln>
                            <a:noFill/>
                          </a:ln>
                          <a:solidFill>
                            <a:srgbClr val="002060"/>
                          </a:solidFill>
                          <a:effectLst/>
                          <a:latin typeface="Arial" pitchFamily="34" charset="0"/>
                          <a:cs typeface="Arial" pitchFamily="34" charset="0"/>
                        </a:rPr>
                        <a:t>тегі оқу материалдарына қолы жетімді</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Мұғалімнің тапсырмаларын нақты уақыт режимінде орындалу нәтижелерін мұғалімге Күнделік.</a:t>
                      </a:r>
                      <a:r>
                        <a:rPr kumimoji="0" lang="en-US" altLang="ru-RU" sz="1200" b="0" i="0" u="none" strike="noStrike" cap="none" normalizeH="0" baseline="0" smtClean="0">
                          <a:ln>
                            <a:noFill/>
                          </a:ln>
                          <a:solidFill>
                            <a:srgbClr val="002060"/>
                          </a:solidFill>
                          <a:effectLst/>
                          <a:latin typeface="Arial" pitchFamily="34" charset="0"/>
                          <a:cs typeface="Arial" pitchFamily="34" charset="0"/>
                        </a:rPr>
                        <a:t>kz</a:t>
                      </a:r>
                      <a:r>
                        <a:rPr kumimoji="0" lang="kk-KZ" altLang="ru-RU" sz="1200" b="0" i="0" u="none" strike="noStrike" cap="none" normalizeH="0" baseline="0" smtClean="0">
                          <a:ln>
                            <a:noFill/>
                          </a:ln>
                          <a:solidFill>
                            <a:srgbClr val="002060"/>
                          </a:solidFill>
                          <a:effectLst/>
                          <a:latin typeface="Arial" pitchFamily="34" charset="0"/>
                          <a:cs typeface="Arial" pitchFamily="34" charset="0"/>
                        </a:rPr>
                        <a:t>, </a:t>
                      </a:r>
                      <a:r>
                        <a:rPr kumimoji="0" lang="en-US" altLang="ru-RU" sz="1200" b="0" i="0" u="none" strike="noStrike" cap="none" normalizeH="0" baseline="0" smtClean="0">
                          <a:ln>
                            <a:noFill/>
                          </a:ln>
                          <a:solidFill>
                            <a:srgbClr val="002060"/>
                          </a:solidFill>
                          <a:effectLst/>
                          <a:latin typeface="Arial" pitchFamily="34" charset="0"/>
                          <a:cs typeface="Arial" pitchFamily="34" charset="0"/>
                        </a:rPr>
                        <a:t>WhatsApp</a:t>
                      </a:r>
                      <a:r>
                        <a:rPr kumimoji="0" lang="kk-KZ" altLang="ru-RU" sz="1200" b="0" i="0" u="none" strike="noStrike" cap="none" normalizeH="0" baseline="0" smtClean="0">
                          <a:ln>
                            <a:noFill/>
                          </a:ln>
                          <a:solidFill>
                            <a:srgbClr val="002060"/>
                          </a:solidFill>
                          <a:effectLst/>
                          <a:latin typeface="Arial" pitchFamily="34" charset="0"/>
                          <a:cs typeface="Arial" pitchFamily="34" charset="0"/>
                        </a:rPr>
                        <a:t> арқылу жіберумен орындай алады; </a:t>
                      </a:r>
                    </a:p>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en-US" altLang="ru-RU" sz="1200" b="0" i="0" u="none" strike="noStrike" cap="none" normalizeH="0" baseline="0" smtClean="0">
                          <a:ln>
                            <a:noFill/>
                          </a:ln>
                          <a:solidFill>
                            <a:srgbClr val="002060"/>
                          </a:solidFill>
                          <a:effectLst/>
                          <a:latin typeface="Arial" pitchFamily="34" charset="0"/>
                          <a:cs typeface="Arial" pitchFamily="34" charset="0"/>
                        </a:rPr>
                        <a:t>Zoom</a:t>
                      </a:r>
                      <a:r>
                        <a:rPr kumimoji="0" lang="kk-KZ" altLang="ru-RU" sz="1200" b="0" i="0" u="none" strike="noStrike" cap="none" normalizeH="0" baseline="0" smtClean="0">
                          <a:ln>
                            <a:noFill/>
                          </a:ln>
                          <a:solidFill>
                            <a:srgbClr val="002060"/>
                          </a:solidFill>
                          <a:effectLst/>
                          <a:latin typeface="Arial" pitchFamily="34" charset="0"/>
                          <a:cs typeface="Arial" pitchFamily="34" charset="0"/>
                        </a:rPr>
                        <a:t> ортақ чатында мұғалімнің тапсырмаларын қысқа хабарлама түрінде орындай алады. </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1839913" algn="l"/>
                        </a:tabLst>
                      </a:pPr>
                      <a:r>
                        <a:rPr kumimoji="0" lang="kk-KZ" altLang="ru-RU" sz="1200" b="0" i="0" u="none" strike="noStrike" cap="none" normalizeH="0" baseline="0" smtClean="0">
                          <a:ln>
                            <a:noFill/>
                          </a:ln>
                          <a:solidFill>
                            <a:srgbClr val="002060"/>
                          </a:solidFill>
                          <a:effectLst/>
                          <a:latin typeface="Arial" pitchFamily="34" charset="0"/>
                          <a:cs typeface="Arial" pitchFamily="34" charset="0"/>
                        </a:rPr>
                        <a:t>Оқушыларды экранда көреді, ал бейне сапасы педагогикалық өзара әрекеттесу үшін жеткілікті (Оқушылардың жағдайын, олардың материалға реакциясын және т.б. түсіну)</a:t>
                      </a:r>
                      <a:endParaRPr kumimoji="0" lang="ru-RU" altLang="ru-RU" sz="1200" b="0" i="0" u="none" strike="noStrike" cap="none" normalizeH="0" baseline="0" smtClean="0">
                        <a:ln>
                          <a:noFill/>
                        </a:ln>
                        <a:solidFill>
                          <a:srgbClr val="002060"/>
                        </a:solidFill>
                        <a:effectLst/>
                        <a:latin typeface="Arial" pitchFamily="34" charset="0"/>
                        <a:cs typeface="Arial" pitchFamily="34" charset="0"/>
                      </a:endParaRPr>
                    </a:p>
                  </a:txBody>
                  <a:tcPr marL="63610" marR="636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00" name="Rectangle 3"/>
          <p:cNvSpPr>
            <a:spLocks noChangeArrowheads="1"/>
          </p:cNvSpPr>
          <p:nvPr/>
        </p:nvSpPr>
        <p:spPr bwMode="auto">
          <a:xfrm>
            <a:off x="684213" y="252413"/>
            <a:ext cx="809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1841500" algn="l"/>
              </a:tabLst>
            </a:pPr>
            <a:r>
              <a:rPr lang="en-US" altLang="ru-RU" sz="1400" b="1">
                <a:solidFill>
                  <a:srgbClr val="C00000"/>
                </a:solidFill>
                <a:latin typeface="Arial" pitchFamily="34" charset="0"/>
              </a:rPr>
              <a:t>Zoom</a:t>
            </a:r>
            <a:r>
              <a:rPr lang="kk-KZ" altLang="ru-RU" sz="1400" b="1">
                <a:solidFill>
                  <a:srgbClr val="C00000"/>
                </a:solidFill>
                <a:latin typeface="Arial" pitchFamily="34" charset="0"/>
              </a:rPr>
              <a:t> конференция платформасын қолданумен қашықтықтан оқыту</a:t>
            </a:r>
            <a:endParaRPr lang="en-US" altLang="ru-RU" sz="1400" b="1">
              <a:solidFill>
                <a:srgbClr val="C00000"/>
              </a:solidFill>
              <a:latin typeface="Arial" pitchFamily="34" charset="0"/>
            </a:endParaRPr>
          </a:p>
        </p:txBody>
      </p:sp>
      <p:pic>
        <p:nvPicPr>
          <p:cNvPr id="16401"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611188" y="1622425"/>
            <a:ext cx="82089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200" b="1">
                <a:solidFill>
                  <a:srgbClr val="002060"/>
                </a:solidFill>
                <a:latin typeface="Arial" pitchFamily="34" charset="0"/>
              </a:rPr>
              <a:t>✓</a:t>
            </a:r>
            <a:r>
              <a:rPr lang="ru-RU" altLang="ru-RU" sz="1200">
                <a:solidFill>
                  <a:srgbClr val="002060"/>
                </a:solidFill>
                <a:latin typeface="Arial" pitchFamily="34" charset="0"/>
              </a:rPr>
              <a:t> </a:t>
            </a:r>
            <a:r>
              <a:rPr lang="ru-RU" altLang="ru-RU" sz="1500">
                <a:solidFill>
                  <a:srgbClr val="002060"/>
                </a:solidFill>
                <a:latin typeface="Arial" pitchFamily="34" charset="0"/>
              </a:rPr>
              <a:t> тұрақты байланыс - ажырату ережеге қарағанда сирек кездеседі;</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a:t>
            </a:r>
            <a:r>
              <a:rPr lang="ru-RU" altLang="ru-RU" sz="1500">
                <a:solidFill>
                  <a:srgbClr val="002060"/>
                </a:solidFill>
                <a:latin typeface="Arial" pitchFamily="34" charset="0"/>
              </a:rPr>
              <a:t>  интернетті аз тартады, демек жылдам жұмыс істейді;</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a:t>
            </a:r>
            <a:r>
              <a:rPr lang="ru-RU" altLang="ru-RU" sz="1500">
                <a:solidFill>
                  <a:srgbClr val="002060"/>
                </a:solidFill>
                <a:latin typeface="Arial" pitchFamily="34" charset="0"/>
              </a:rPr>
              <a:t> компьютердің жедел жадын азырақ қажет етеді</a:t>
            </a:r>
          </a:p>
          <a:p>
            <a:endParaRPr lang="ru-RU" altLang="ru-RU" sz="1500" b="1">
              <a:solidFill>
                <a:srgbClr val="002060"/>
              </a:solidFill>
              <a:latin typeface="Arial" pitchFamily="34" charset="0"/>
            </a:endParaRPr>
          </a:p>
          <a:p>
            <a:r>
              <a:rPr lang="ru-RU" altLang="ru-RU" sz="1500" b="1">
                <a:solidFill>
                  <a:srgbClr val="002060"/>
                </a:solidFill>
                <a:latin typeface="Arial" pitchFamily="34" charset="0"/>
              </a:rPr>
              <a:t>✓</a:t>
            </a:r>
            <a:r>
              <a:rPr lang="ru-RU" altLang="ru-RU" sz="1500">
                <a:solidFill>
                  <a:srgbClr val="002060"/>
                </a:solidFill>
                <a:latin typeface="Arial" pitchFamily="34" charset="0"/>
              </a:rPr>
              <a:t>  түрлі дисплей опциялары қол жетімді: сіз оқушыларға көрсетілетін экранды таңдай аласыз (сонымен бірге басқа бағдарламада бірдеңе жасай аласыз) немесе оқушылар сіз сияқты нәрсені көретін режимді таңдай алады);</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a:t>
            </a:r>
            <a:r>
              <a:rPr lang="ru-RU" altLang="ru-RU" sz="1500">
                <a:solidFill>
                  <a:srgbClr val="002060"/>
                </a:solidFill>
                <a:latin typeface="Arial" pitchFamily="34" charset="0"/>
              </a:rPr>
              <a:t>  экранның көрсетілімін қосуға және арнайы онлайн тақтада сурет салуға болады;</a:t>
            </a:r>
          </a:p>
          <a:p>
            <a:r>
              <a:rPr lang="ru-RU" altLang="ru-RU" sz="1500">
                <a:solidFill>
                  <a:srgbClr val="002060"/>
                </a:solidFill>
                <a:latin typeface="Arial" pitchFamily="34" charset="0"/>
              </a:rPr>
              <a:t/>
            </a:r>
            <a:br>
              <a:rPr lang="ru-RU" altLang="ru-RU" sz="1500">
                <a:solidFill>
                  <a:srgbClr val="002060"/>
                </a:solidFill>
                <a:latin typeface="Arial" pitchFamily="34" charset="0"/>
              </a:rPr>
            </a:br>
            <a:r>
              <a:rPr lang="ru-RU" altLang="ru-RU" sz="1500" b="1">
                <a:solidFill>
                  <a:srgbClr val="002060"/>
                </a:solidFill>
                <a:latin typeface="Arial" pitchFamily="34" charset="0"/>
              </a:rPr>
              <a:t>✓ </a:t>
            </a:r>
            <a:r>
              <a:rPr lang="ru-RU" altLang="ru-RU" sz="1500">
                <a:solidFill>
                  <a:srgbClr val="002060"/>
                </a:solidFill>
                <a:latin typeface="Arial" pitchFamily="34" charset="0"/>
              </a:rPr>
              <a:t>мобильді құрылғылардан экранды тарату қол жетімді (камера бір уақытта өшірулі болса да).</a:t>
            </a:r>
          </a:p>
        </p:txBody>
      </p:sp>
      <p:sp>
        <p:nvSpPr>
          <p:cNvPr id="17411" name="Прямоугольник 5"/>
          <p:cNvSpPr>
            <a:spLocks noChangeArrowheads="1"/>
          </p:cNvSpPr>
          <p:nvPr/>
        </p:nvSpPr>
        <p:spPr bwMode="auto">
          <a:xfrm>
            <a:off x="2987675" y="433388"/>
            <a:ext cx="3744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C00000"/>
                </a:solidFill>
                <a:latin typeface="Arial" pitchFamily="34" charset="0"/>
              </a:rPr>
              <a:t>Zoom артықшылығы</a:t>
            </a:r>
            <a:endParaRPr lang="ru-RU" altLang="ru-RU">
              <a:solidFill>
                <a:srgbClr val="C00000"/>
              </a:solidFill>
              <a:latin typeface="Arial" pitchFamily="34" charset="0"/>
            </a:endParaRPr>
          </a:p>
        </p:txBody>
      </p:sp>
      <p:pic>
        <p:nvPicPr>
          <p:cNvPr id="17412"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33363"/>
            <a:ext cx="20907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68313" y="1527175"/>
            <a:ext cx="8135937" cy="460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3"/>
          <p:cNvSpPr>
            <a:spLocks noChangeArrowheads="1"/>
          </p:cNvSpPr>
          <p:nvPr/>
        </p:nvSpPr>
        <p:spPr bwMode="auto">
          <a:xfrm>
            <a:off x="266700" y="38100"/>
            <a:ext cx="3887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solidFill>
                  <a:srgbClr val="C00000"/>
                </a:solidFill>
                <a:latin typeface="Arial" pitchFamily="34" charset="0"/>
              </a:rPr>
              <a:t>Сабақ өткізу.</a:t>
            </a:r>
          </a:p>
          <a:p>
            <a:pPr algn="just"/>
            <a:r>
              <a:rPr lang="ru-RU" altLang="ru-RU" sz="1200">
                <a:solidFill>
                  <a:srgbClr val="002060"/>
                </a:solidFill>
                <a:latin typeface="Arial" pitchFamily="34" charset="0"/>
              </a:rPr>
              <a:t>Қашықтықтан оқыту кезінде студенттерге сабақ өткізудің бірнеше нұсқасы бар: вебинарлар немесе жедел хабар алмасу және жазба сабақтарын өткізуге арналған сайттар арқылы онлайн сабақтар. Сабақ жазбаларын экраннан түсіруді (презентацияларды, қосымша материалдарды көрсету) және дыбыстық жазуды әдеттегі камераның көмегімен жасауға болады. Сонымен қатар сабақтың тақырыбына қысқа аудио дәрістер жазуға болады.</a:t>
            </a:r>
          </a:p>
          <a:p>
            <a:pPr algn="just"/>
            <a:r>
              <a:rPr lang="ru-RU" altLang="ru-RU" sz="1200">
                <a:solidFill>
                  <a:srgbClr val="002060"/>
                </a:solidFill>
                <a:latin typeface="Arial" pitchFamily="34" charset="0"/>
              </a:rPr>
              <a:t>Жазбаларды жалпы сөйлесулерге жіберуге немесе бұлтты сервистерге немесе </a:t>
            </a:r>
            <a:r>
              <a:rPr lang="ru-RU" altLang="ru-RU" sz="1200" b="1">
                <a:solidFill>
                  <a:srgbClr val="002060"/>
                </a:solidFill>
                <a:latin typeface="Arial" pitchFamily="34" charset="0"/>
              </a:rPr>
              <a:t>Kundelik.kz файл қоймасына</a:t>
            </a:r>
            <a:r>
              <a:rPr lang="ru-RU" altLang="ru-RU" sz="1200">
                <a:solidFill>
                  <a:srgbClr val="002060"/>
                </a:solidFill>
                <a:latin typeface="Arial" pitchFamily="34" charset="0"/>
              </a:rPr>
              <a:t> орналастыруға болады, оларға сабақ тақырыбының сипаттамасында сілтемелер ұсынылады..</a:t>
            </a:r>
          </a:p>
          <a:p>
            <a:pPr algn="just"/>
            <a:endParaRPr lang="ru-RU" altLang="ru-RU" sz="800">
              <a:solidFill>
                <a:srgbClr val="2E2E2E"/>
              </a:solidFill>
              <a:latin typeface="Arial" pitchFamily="34" charset="0"/>
            </a:endParaRPr>
          </a:p>
        </p:txBody>
      </p:sp>
      <p:sp>
        <p:nvSpPr>
          <p:cNvPr id="18435" name="Прямоугольник 5"/>
          <p:cNvSpPr>
            <a:spLocks noChangeArrowheads="1"/>
          </p:cNvSpPr>
          <p:nvPr/>
        </p:nvSpPr>
        <p:spPr bwMode="auto">
          <a:xfrm>
            <a:off x="4267200" y="1733550"/>
            <a:ext cx="48275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solidFill>
                  <a:srgbClr val="C00000"/>
                </a:solidFill>
                <a:latin typeface="Arial" pitchFamily="34" charset="0"/>
              </a:rPr>
              <a:t>Чаттарда, топтардағы және жеке хабарламалардағы оқу үрдісніің қатысушыларымен байланыс.</a:t>
            </a:r>
          </a:p>
          <a:p>
            <a:pPr algn="just"/>
            <a:r>
              <a:rPr lang="ru-RU" altLang="ru-RU" sz="1200">
                <a:solidFill>
                  <a:srgbClr val="002060"/>
                </a:solidFill>
                <a:latin typeface="Arial" pitchFamily="34" charset="0"/>
              </a:rPr>
              <a:t>Мектеп ұжымымен, ата-анасымен немесе сынып оқушыларымен байланыс орнату үшін Kundelik.kz сайтында сынып оқушыларымен, оқушылармен байланыс орнатуға, білім беру порталының немесе кез-келген басқа лездік хабар алмасу чатының қауіпсіз ортасында мектеп қатысушыларымен жеке хат алмасуға мүмкіндік беретін Kundelik.kz, жарнамалар, топтар мен форумдар арқылы хабарламаларды пайдалану ұсынылады. Мұғалімдер үшін «Мұғалім» бөлімі бар</a:t>
            </a:r>
            <a:r>
              <a:rPr lang="ru-RU" altLang="ru-RU" sz="1200" b="1">
                <a:solidFill>
                  <a:srgbClr val="002060"/>
                </a:solidFill>
                <a:latin typeface="Arial" pitchFamily="34" charset="0"/>
              </a:rPr>
              <a:t>.</a:t>
            </a:r>
            <a:endParaRPr lang="ru-RU" altLang="ru-RU" sz="1200">
              <a:solidFill>
                <a:srgbClr val="002060"/>
              </a:solidFill>
              <a:latin typeface="Arial" pitchFamily="34" charset="0"/>
            </a:endParaRPr>
          </a:p>
          <a:p>
            <a:pPr algn="just"/>
            <a:r>
              <a:rPr lang="ru-RU" altLang="ru-RU" sz="1200">
                <a:solidFill>
                  <a:srgbClr val="002060"/>
                </a:solidFill>
                <a:latin typeface="Arial" pitchFamily="34" charset="0"/>
              </a:rPr>
              <a:t>Өз рөліне қатысты егжей-тегжейлі нұсқауларды көру үшін сілтемені нұқыңыз : </a:t>
            </a:r>
          </a:p>
          <a:p>
            <a:pPr algn="just">
              <a:buFont typeface="Arial" pitchFamily="34" charset="0"/>
              <a:buChar char="•"/>
            </a:pPr>
            <a:r>
              <a:rPr lang="ru-RU" altLang="ru-RU" sz="1200">
                <a:solidFill>
                  <a:srgbClr val="002060"/>
                </a:solidFill>
                <a:latin typeface="Arial" pitchFamily="34" charset="0"/>
              </a:rPr>
              <a:t>Ұйымдастырушы. </a:t>
            </a:r>
          </a:p>
          <a:p>
            <a:pPr algn="just">
              <a:buFont typeface="Arial" pitchFamily="34" charset="0"/>
              <a:buChar char="•"/>
            </a:pPr>
            <a:r>
              <a:rPr lang="ru-RU" altLang="ru-RU" sz="1200">
                <a:solidFill>
                  <a:srgbClr val="002060"/>
                </a:solidFill>
                <a:latin typeface="Arial" pitchFamily="34" charset="0"/>
              </a:rPr>
              <a:t>Сынып жетекшісі.</a:t>
            </a:r>
          </a:p>
          <a:p>
            <a:pPr algn="just">
              <a:buFont typeface="Arial" pitchFamily="34" charset="0"/>
              <a:buChar char="•"/>
            </a:pPr>
            <a:r>
              <a:rPr lang="ru-RU" altLang="ru-RU" sz="1200">
                <a:solidFill>
                  <a:srgbClr val="002060"/>
                </a:solidFill>
                <a:latin typeface="Arial" pitchFamily="34" charset="0"/>
              </a:rPr>
              <a:t>Пән мұғалімі.</a:t>
            </a:r>
          </a:p>
          <a:p>
            <a:pPr algn="just">
              <a:buFont typeface="Arial" pitchFamily="34" charset="0"/>
              <a:buChar char="•"/>
            </a:pPr>
            <a:r>
              <a:rPr lang="ru-RU" altLang="ru-RU" sz="1200">
                <a:solidFill>
                  <a:srgbClr val="002060"/>
                </a:solidFill>
                <a:latin typeface="Arial" pitchFamily="34" charset="0"/>
              </a:rPr>
              <a:t>Ата</a:t>
            </a:r>
            <a:r>
              <a:rPr lang="en-US" altLang="ru-RU" sz="1200">
                <a:solidFill>
                  <a:srgbClr val="002060"/>
                </a:solidFill>
                <a:latin typeface="Arial" pitchFamily="34" charset="0"/>
              </a:rPr>
              <a:t>-</a:t>
            </a:r>
            <a:r>
              <a:rPr lang="kk-KZ" altLang="ru-RU" sz="1200">
                <a:solidFill>
                  <a:srgbClr val="002060"/>
                </a:solidFill>
                <a:latin typeface="Arial" pitchFamily="34" charset="0"/>
              </a:rPr>
              <a:t>ана</a:t>
            </a:r>
            <a:r>
              <a:rPr lang="ru-RU" altLang="ru-RU" sz="1200">
                <a:solidFill>
                  <a:srgbClr val="002060"/>
                </a:solidFill>
                <a:latin typeface="Arial" pitchFamily="34" charset="0"/>
              </a:rPr>
              <a:t>.</a:t>
            </a:r>
          </a:p>
          <a:p>
            <a:pPr algn="just">
              <a:buFont typeface="Arial" pitchFamily="34" charset="0"/>
              <a:buChar char="•"/>
            </a:pPr>
            <a:r>
              <a:rPr lang="ru-RU" altLang="ru-RU" sz="1200">
                <a:solidFill>
                  <a:srgbClr val="002060"/>
                </a:solidFill>
                <a:latin typeface="Arial" pitchFamily="34" charset="0"/>
              </a:rPr>
              <a:t>оқушы.   </a:t>
            </a:r>
          </a:p>
        </p:txBody>
      </p:sp>
      <p:pic>
        <p:nvPicPr>
          <p:cNvPr id="18436"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143250"/>
            <a:ext cx="3240088" cy="1822450"/>
          </a:xfrm>
          <a:prstGeom prst="rect">
            <a:avLst/>
          </a:prstGeom>
          <a:solidFill>
            <a:srgbClr val="8CDDF8"/>
          </a:solidFill>
          <a:ln w="76200">
            <a:solidFill>
              <a:schemeClr val="bg1"/>
            </a:solidFill>
            <a:miter lim="800000"/>
            <a:headEnd/>
            <a:tailEnd/>
          </a:ln>
        </p:spPr>
      </p:pic>
      <p:pic>
        <p:nvPicPr>
          <p:cNvPr id="18437" name="Picture 2" descr="SMM для НКО: вебинары, лекции и курсы, дающие исчерпывающие зна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1613"/>
            <a:ext cx="3197225" cy="14287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Рисунок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Прямоугольник 6"/>
          <p:cNvSpPr>
            <a:spLocks noChangeArrowheads="1"/>
          </p:cNvSpPr>
          <p:nvPr/>
        </p:nvSpPr>
        <p:spPr bwMode="auto">
          <a:xfrm>
            <a:off x="179388" y="195263"/>
            <a:ext cx="798988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C00000"/>
                </a:solidFill>
                <a:latin typeface="Arial" pitchFamily="34" charset="0"/>
              </a:rPr>
              <a:t>Бақылау / түсіндіру және мектептің барлық пайдаланушыларына қол жетімділікті қамтамасыз ету.</a:t>
            </a:r>
          </a:p>
          <a:p>
            <a:pPr algn="just"/>
            <a:r>
              <a:rPr lang="ru-RU" altLang="ru-RU" sz="1400">
                <a:solidFill>
                  <a:srgbClr val="2E2E2E"/>
                </a:solidFill>
                <a:latin typeface="Arial" pitchFamily="34" charset="0"/>
              </a:rPr>
              <a:t>	</a:t>
            </a:r>
            <a:r>
              <a:rPr lang="ru-RU" altLang="ru-RU" sz="1400">
                <a:solidFill>
                  <a:srgbClr val="002060"/>
                </a:solidFill>
                <a:latin typeface="Arial" pitchFamily="34" charset="0"/>
              </a:rPr>
              <a:t>Сапалы қашықтықтан оқыту үшін пайдаланушылардан кері байланыс алу үрдісін бақылау қажет. Осыған байланысты пайдаланушылар үшін Kundelik.kz-ке қол жетімділіктің бар-жоғын нақтылау қажет, егер жоқ болса, әлеуметтік желілерді қолданып логин мен уақытша парольді қалпына келтіріп, беру керек.</a:t>
            </a:r>
          </a:p>
          <a:p>
            <a:pPr algn="just"/>
            <a:endParaRPr lang="ru-RU" altLang="ru-RU" sz="1400">
              <a:solidFill>
                <a:srgbClr val="2E2E2E"/>
              </a:solidFill>
              <a:latin typeface="Arial" pitchFamily="34" charset="0"/>
            </a:endParaRPr>
          </a:p>
          <a:p>
            <a:pPr algn="ctr"/>
            <a:r>
              <a:rPr lang="ru-RU" altLang="ru-RU" sz="1400" b="1">
                <a:solidFill>
                  <a:srgbClr val="C00000"/>
                </a:solidFill>
                <a:latin typeface="Arial" pitchFamily="34" charset="0"/>
              </a:rPr>
              <a:t> </a:t>
            </a:r>
            <a:endParaRPr lang="ru-RU" altLang="ru-RU" sz="1400">
              <a:solidFill>
                <a:srgbClr val="2E2E2E"/>
              </a:solidFill>
              <a:latin typeface="Arial" pitchFamily="34" charset="0"/>
            </a:endParaRPr>
          </a:p>
        </p:txBody>
      </p:sp>
      <p:sp>
        <p:nvSpPr>
          <p:cNvPr id="19460" name="Прямоугольник 1"/>
          <p:cNvSpPr>
            <a:spLocks noChangeArrowheads="1"/>
          </p:cNvSpPr>
          <p:nvPr/>
        </p:nvSpPr>
        <p:spPr bwMode="auto">
          <a:xfrm>
            <a:off x="1979613" y="1608138"/>
            <a:ext cx="7129462"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C00000"/>
                </a:solidFill>
                <a:latin typeface="Arial" pitchFamily="34" charset="0"/>
              </a:rPr>
              <a:t>Білім беру ұйымының барлық сыныптары үшін қашықтықтан оқыту жоспарын дайындау.</a:t>
            </a:r>
          </a:p>
          <a:p>
            <a:pPr algn="ctr"/>
            <a:endParaRPr lang="ru-RU" altLang="ru-RU" sz="1400" b="1">
              <a:solidFill>
                <a:srgbClr val="2E2E2E"/>
              </a:solidFill>
              <a:latin typeface="Arial" pitchFamily="34" charset="0"/>
            </a:endParaRPr>
          </a:p>
          <a:p>
            <a:pPr algn="just"/>
            <a:r>
              <a:rPr lang="ru-RU" altLang="ru-RU" sz="1400">
                <a:solidFill>
                  <a:srgbClr val="2E2E2E"/>
                </a:solidFill>
                <a:latin typeface="Arial" pitchFamily="34" charset="0"/>
              </a:rPr>
              <a:t>	</a:t>
            </a:r>
            <a:r>
              <a:rPr lang="ru-RU" altLang="ru-RU" sz="1400">
                <a:solidFill>
                  <a:srgbClr val="002060"/>
                </a:solidFill>
                <a:latin typeface="Arial" pitchFamily="34" charset="0"/>
              </a:rPr>
              <a:t> Оқу жоспарын дайындау – бұл қашықтықтан оқытуды бастауға дайындық кезеңі. Осы кезеңде бас мұғалімдер сабақ кестесі, мұғалімдер мен оқушыларға жүктеме, КТП, кері байланысты тексеру тәртібі мен мерзімдері (бағыттар тізімі), оқушылардың шығармашылық және басқа жұмыстармен айналысу мүмкіндігі туралы келісуі керек.</a:t>
            </a:r>
          </a:p>
          <a:p>
            <a:pPr algn="just"/>
            <a:r>
              <a:rPr lang="ru-RU" altLang="ru-RU" sz="1400">
                <a:solidFill>
                  <a:srgbClr val="002060"/>
                </a:solidFill>
                <a:latin typeface="Arial" pitchFamily="34" charset="0"/>
              </a:rPr>
              <a:t>	 Әр түрлі мұғалімдерде оқытуды ұйымдастырудың әртүрлі мүмкіндіктері бар екенін есте ұстаған жөн. Біреу сабақты белгілі бір хабарлама немесе вебинар сайты арқылы онлайн режимінде өткізе алады, біреу видеоға дәрістер жазып, оларға сабақтың тақырыбын сипаттауда сілтеме қалдырып, біреулер қосымша материалдармен жұмыс істеуді және оқушылармен байланыс орнатуды таңдайды. жазбаша түрде. Бұл шаралардың барлығы дұрыс және оларды мұғалімнің таңдауына байланысты таза түрінде де, аралас түрде де қолдануға болады.</a:t>
            </a:r>
          </a:p>
        </p:txBody>
      </p:sp>
      <p:pic>
        <p:nvPicPr>
          <p:cNvPr id="19461" name="Picture 7" descr="Aprendizaje Móvil – Herramientas para Empezar a Aplicarlo ..."/>
          <p:cNvPicPr>
            <a:picLocks noChangeAspect="1" noChangeArrowheads="1"/>
          </p:cNvPicPr>
          <p:nvPr/>
        </p:nvPicPr>
        <p:blipFill>
          <a:blip r:embed="rId3">
            <a:extLst>
              <a:ext uri="{28A0092B-C50C-407E-A947-70E740481C1C}">
                <a14:useLocalDpi xmlns:a14="http://schemas.microsoft.com/office/drawing/2010/main" val="0"/>
              </a:ext>
            </a:extLst>
          </a:blip>
          <a:srcRect l="26819" t="-1082" r="31921" b="1082"/>
          <a:stretch>
            <a:fillRect/>
          </a:stretch>
        </p:blipFill>
        <p:spPr bwMode="auto">
          <a:xfrm>
            <a:off x="319088" y="2011363"/>
            <a:ext cx="144145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79"/>
          <p:cNvSpPr>
            <a:spLocks noChangeArrowheads="1"/>
          </p:cNvSpPr>
          <p:nvPr/>
        </p:nvSpPr>
        <p:spPr bwMode="auto">
          <a:xfrm>
            <a:off x="7964488" y="785813"/>
            <a:ext cx="1857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a:p>
            <a:pPr algn="ctr" eaLnBrk="1" fontAlgn="t" hangingPunct="1">
              <a:lnSpc>
                <a:spcPct val="200000"/>
              </a:lnSpc>
            </a:pPr>
            <a:endParaRPr lang="ru-RU" altLang="ru-RU">
              <a:solidFill>
                <a:srgbClr val="000000"/>
              </a:solidFill>
              <a:latin typeface="Century Gothic" pitchFamily="34" charset="0"/>
            </a:endParaRPr>
          </a:p>
        </p:txBody>
      </p:sp>
      <p:sp>
        <p:nvSpPr>
          <p:cNvPr id="47107" name="Rectangle 1"/>
          <p:cNvSpPr>
            <a:spLocks noChangeArrowheads="1"/>
          </p:cNvSpPr>
          <p:nvPr/>
        </p:nvSpPr>
        <p:spPr bwMode="auto">
          <a:xfrm>
            <a:off x="900113" y="1201738"/>
            <a:ext cx="56165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85750" indent="-285750" algn="just" eaLnBrk="1" hangingPunct="1">
              <a:buFont typeface="Wingdings" pitchFamily="2" charset="2"/>
              <a:buChar char="Ø"/>
            </a:pPr>
            <a:r>
              <a:rPr lang="en-US" altLang="ru-RU" sz="1400">
                <a:solidFill>
                  <a:srgbClr val="002060"/>
                </a:solidFill>
                <a:latin typeface="Arial" pitchFamily="34" charset="0"/>
              </a:rPr>
              <a:t>BilimLand -  </a:t>
            </a:r>
            <a:r>
              <a:rPr lang="en-US" altLang="ru-RU" sz="1400" u="sng">
                <a:solidFill>
                  <a:srgbClr val="002060"/>
                </a:solidFill>
                <a:latin typeface="Arial" pitchFamily="34" charset="0"/>
              </a:rPr>
              <a:t>https://bilimland.kz/ru</a:t>
            </a:r>
            <a:r>
              <a:rPr lang="ru-RU" altLang="ru-RU" sz="1400" u="sng">
                <a:solidFill>
                  <a:srgbClr val="002060"/>
                </a:solidFill>
                <a:latin typeface="Arial" pitchFamily="34" charset="0"/>
              </a:rPr>
              <a:t>АИС</a:t>
            </a:r>
            <a:r>
              <a:rPr lang="ru-RU" altLang="ru-RU" sz="1400">
                <a:solidFill>
                  <a:srgbClr val="002060"/>
                </a:solidFill>
                <a:latin typeface="Arial" pitchFamily="34" charset="0"/>
              </a:rPr>
              <a:t> </a:t>
            </a:r>
          </a:p>
          <a:p>
            <a:pPr marL="285750" indent="-285750" algn="just" eaLnBrk="1" hangingPunct="1">
              <a:buFont typeface="Wingdings" pitchFamily="2" charset="2"/>
              <a:buChar char="Ø"/>
            </a:pPr>
            <a:r>
              <a:rPr lang="en-US" altLang="ru-RU" sz="1400">
                <a:solidFill>
                  <a:srgbClr val="002060"/>
                </a:solidFill>
                <a:latin typeface="Arial" pitchFamily="34" charset="0"/>
              </a:rPr>
              <a:t>Paragraph Bilim - </a:t>
            </a:r>
            <a:r>
              <a:rPr lang="en-US" altLang="ru-RU" sz="1400" u="sng">
                <a:solidFill>
                  <a:srgbClr val="002060"/>
                </a:solidFill>
                <a:latin typeface="Arial" pitchFamily="34" charset="0"/>
              </a:rPr>
              <a:t>http://base.blm.kz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Kundelik.kz - </a:t>
            </a:r>
            <a:r>
              <a:rPr lang="en-US" altLang="ru-RU" sz="1400" u="sng">
                <a:solidFill>
                  <a:srgbClr val="002060"/>
                </a:solidFill>
                <a:latin typeface="Arial" pitchFamily="34" charset="0"/>
              </a:rPr>
              <a:t>https://portal.kundelik.kz/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BilimAl.kz - </a:t>
            </a:r>
            <a:r>
              <a:rPr lang="en-US" altLang="ru-RU" sz="1400" u="sng">
                <a:solidFill>
                  <a:srgbClr val="002060"/>
                </a:solidFill>
                <a:latin typeface="Arial" pitchFamily="34" charset="0"/>
              </a:rPr>
              <a:t>https://www.bilimal.kz/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Mektep.edu.kz - </a:t>
            </a:r>
            <a:r>
              <a:rPr lang="en-US" altLang="ru-RU" sz="1400" u="sng">
                <a:solidFill>
                  <a:srgbClr val="002060"/>
                </a:solidFill>
                <a:latin typeface="Arial" pitchFamily="34" charset="0"/>
              </a:rPr>
              <a:t>https://mektep.edu.kz/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I-mektep.kz - </a:t>
            </a:r>
            <a:r>
              <a:rPr lang="en-US" altLang="ru-RU" sz="1400" u="sng">
                <a:solidFill>
                  <a:srgbClr val="002060"/>
                </a:solidFill>
                <a:latin typeface="Arial" pitchFamily="34" charset="0"/>
              </a:rPr>
              <a:t>https://i-mektep.kz/</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Daryn.Online - </a:t>
            </a:r>
            <a:r>
              <a:rPr lang="en-US" altLang="ru-RU" sz="1400" u="sng">
                <a:solidFill>
                  <a:srgbClr val="002060"/>
                </a:solidFill>
                <a:latin typeface="Arial" pitchFamily="34" charset="0"/>
              </a:rPr>
              <a:t>https://daryn.online/</a:t>
            </a:r>
            <a:r>
              <a:rPr lang="en-US" altLang="ru-RU" sz="1400">
                <a:solidFill>
                  <a:srgbClr val="002060"/>
                </a:solidFill>
                <a:latin typeface="Arial" pitchFamily="34" charset="0"/>
              </a:rPr>
              <a:t> </a:t>
            </a:r>
            <a:endParaRPr lang="ru-RU" altLang="ru-RU" sz="1400">
              <a:solidFill>
                <a:srgbClr val="002060"/>
              </a:solidFill>
              <a:latin typeface="Arial" pitchFamily="34" charset="0"/>
            </a:endParaRPr>
          </a:p>
          <a:p>
            <a:pPr marL="285750" indent="-285750" algn="just" eaLnBrk="1" hangingPunct="1">
              <a:buFont typeface="Wingdings" pitchFamily="2" charset="2"/>
              <a:buChar char="Ø"/>
            </a:pPr>
            <a:r>
              <a:rPr lang="ru-RU" altLang="ru-RU" sz="1400" u="sng">
                <a:solidFill>
                  <a:srgbClr val="002060"/>
                </a:solidFill>
                <a:latin typeface="Arial" pitchFamily="34" charset="0"/>
              </a:rPr>
              <a:t>Платформа </a:t>
            </a:r>
            <a:r>
              <a:rPr lang="en-US" altLang="ru-RU" sz="1400" u="sng">
                <a:solidFill>
                  <a:srgbClr val="002060"/>
                </a:solidFill>
                <a:latin typeface="Arial" pitchFamily="34" charset="0"/>
              </a:rPr>
              <a:t>- www.opiq.kz</a:t>
            </a:r>
            <a:r>
              <a:rPr lang="en-US" altLang="ru-RU" sz="1400">
                <a:solidFill>
                  <a:srgbClr val="002060"/>
                </a:solidFill>
                <a:latin typeface="Arial" pitchFamily="34" charset="0"/>
              </a:rPr>
              <a:t> </a:t>
            </a:r>
            <a:endParaRPr lang="kk-KZ" altLang="ru-RU" sz="1400">
              <a:solidFill>
                <a:srgbClr val="002060"/>
              </a:solidFill>
              <a:latin typeface="Arial" pitchFamily="34" charset="0"/>
            </a:endParaRPr>
          </a:p>
          <a:p>
            <a:pPr marL="285750" indent="-285750" algn="just" eaLnBrk="1" hangingPunct="1">
              <a:buFont typeface="Wingdings" pitchFamily="2" charset="2"/>
              <a:buChar char="Ø"/>
            </a:pPr>
            <a:r>
              <a:rPr lang="en-US" altLang="ru-RU" sz="1400">
                <a:solidFill>
                  <a:srgbClr val="002060"/>
                </a:solidFill>
                <a:latin typeface="Arial" pitchFamily="34" charset="0"/>
              </a:rPr>
              <a:t>Twig</a:t>
            </a:r>
            <a:r>
              <a:rPr lang="kk-KZ" altLang="ru-RU" sz="1400">
                <a:solidFill>
                  <a:srgbClr val="002060"/>
                </a:solidFill>
                <a:latin typeface="Arial" pitchFamily="34" charset="0"/>
              </a:rPr>
              <a:t> </a:t>
            </a:r>
            <a:r>
              <a:rPr lang="en-US" altLang="ru-RU" sz="1400">
                <a:solidFill>
                  <a:srgbClr val="002060"/>
                </a:solidFill>
                <a:latin typeface="Arial" pitchFamily="34" charset="0"/>
              </a:rPr>
              <a:t>Bilim</a:t>
            </a:r>
            <a:r>
              <a:rPr lang="kk-KZ" altLang="ru-RU" sz="1400">
                <a:solidFill>
                  <a:srgbClr val="002060"/>
                </a:solidFill>
                <a:latin typeface="Arial" pitchFamily="34" charset="0"/>
              </a:rPr>
              <a:t> - </a:t>
            </a:r>
            <a:r>
              <a:rPr lang="en-US" altLang="ru-RU" sz="1400">
                <a:solidFill>
                  <a:srgbClr val="002060"/>
                </a:solidFill>
                <a:latin typeface="Arial" pitchFamily="34" charset="0"/>
              </a:rPr>
              <a:t>www.twig-bilim.kz </a:t>
            </a:r>
            <a:endParaRPr lang="kk-KZ" altLang="ru-RU" sz="1400">
              <a:solidFill>
                <a:srgbClr val="002060"/>
              </a:solidFill>
              <a:latin typeface="Arial" pitchFamily="34" charset="0"/>
            </a:endParaRPr>
          </a:p>
          <a:p>
            <a:pPr marL="285750" indent="-285750" algn="just" eaLnBrk="1" hangingPunct="1">
              <a:buFont typeface="Wingdings" pitchFamily="2" charset="2"/>
              <a:buChar char="Ø"/>
            </a:pPr>
            <a:r>
              <a:rPr lang="ru-RU" altLang="ru-RU" sz="1400">
                <a:solidFill>
                  <a:srgbClr val="002060"/>
                </a:solidFill>
                <a:latin typeface="Arial" pitchFamily="34" charset="0"/>
              </a:rPr>
              <a:t>Платформа </a:t>
            </a:r>
            <a:r>
              <a:rPr lang="en-US" altLang="ru-RU" sz="1400">
                <a:solidFill>
                  <a:srgbClr val="002060"/>
                </a:solidFill>
                <a:latin typeface="Arial" pitchFamily="34" charset="0"/>
              </a:rPr>
              <a:t>SABAK.KZ</a:t>
            </a:r>
            <a:r>
              <a:rPr lang="kk-KZ" altLang="ru-RU" sz="1400">
                <a:solidFill>
                  <a:srgbClr val="002060"/>
                </a:solidFill>
                <a:latin typeface="Arial" pitchFamily="34" charset="0"/>
              </a:rPr>
              <a:t> - </a:t>
            </a:r>
            <a:r>
              <a:rPr lang="en-US" altLang="ru-RU" sz="1400">
                <a:solidFill>
                  <a:srgbClr val="002060"/>
                </a:solidFill>
                <a:latin typeface="Arial" pitchFamily="34" charset="0"/>
              </a:rPr>
              <a:t>sabak.kz </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ru-RU" altLang="ru-RU" sz="1400">
                <a:solidFill>
                  <a:srgbClr val="002060"/>
                </a:solidFill>
                <a:latin typeface="Arial" pitchFamily="34" charset="0"/>
              </a:rPr>
              <a:t>Хан Академия  - </a:t>
            </a:r>
            <a:r>
              <a:rPr lang="en-US" altLang="ru-RU" sz="1400">
                <a:solidFill>
                  <a:srgbClr val="002060"/>
                </a:solidFill>
                <a:latin typeface="Arial" pitchFamily="34" charset="0"/>
              </a:rPr>
              <a:t>https://www.khanacademy.org/</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en-US" altLang="ru-RU" sz="1400">
                <a:solidFill>
                  <a:srgbClr val="002060"/>
                </a:solidFill>
                <a:latin typeface="Arial" pitchFamily="34" charset="0"/>
              </a:rPr>
              <a:t>STEM Learning Ltd.</a:t>
            </a:r>
            <a:r>
              <a:rPr lang="kk-KZ" altLang="ru-RU" sz="1400">
                <a:solidFill>
                  <a:srgbClr val="002060"/>
                </a:solidFill>
                <a:latin typeface="Arial" pitchFamily="34" charset="0"/>
              </a:rPr>
              <a:t> - </a:t>
            </a:r>
            <a:r>
              <a:rPr lang="en-US" altLang="ru-RU" sz="1400">
                <a:solidFill>
                  <a:srgbClr val="002060"/>
                </a:solidFill>
                <a:latin typeface="Arial" pitchFamily="34" charset="0"/>
              </a:rPr>
              <a:t>https://www.stem.org.uk/</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ru-RU" altLang="ru-RU" sz="1400">
                <a:solidFill>
                  <a:srgbClr val="002060"/>
                </a:solidFill>
                <a:latin typeface="Arial" pitchFamily="34" charset="0"/>
              </a:rPr>
              <a:t>АОО «Назарбаев Интеллектуальные школы» - </a:t>
            </a:r>
            <a:r>
              <a:rPr lang="en-US" altLang="ru-RU" sz="1400">
                <a:solidFill>
                  <a:srgbClr val="002060"/>
                </a:solidFill>
                <a:latin typeface="Arial" pitchFamily="34" charset="0"/>
              </a:rPr>
              <a:t>http://smk.edu.kz                                                                                              </a:t>
            </a:r>
            <a:endParaRPr lang="kk-KZ" altLang="ru-RU" sz="1400">
              <a:solidFill>
                <a:srgbClr val="002060"/>
              </a:solidFill>
              <a:latin typeface="Arial" pitchFamily="34" charset="0"/>
            </a:endParaRPr>
          </a:p>
          <a:p>
            <a:pPr marL="285750" indent="-285750" eaLnBrk="1" hangingPunct="1">
              <a:buFont typeface="Wingdings" pitchFamily="2" charset="2"/>
              <a:buChar char="Ø"/>
            </a:pPr>
            <a:r>
              <a:rPr lang="en-US" altLang="ru-RU" sz="1400">
                <a:solidFill>
                  <a:srgbClr val="002060"/>
                </a:solidFill>
                <a:latin typeface="Arial" pitchFamily="34" charset="0"/>
              </a:rPr>
              <a:t>BILIMGER.kz - http://bilimger.kz                                                                        </a:t>
            </a:r>
            <a:endParaRPr lang="kk-KZ" altLang="ru-RU" sz="1400">
              <a:solidFill>
                <a:srgbClr val="002060"/>
              </a:solidFill>
              <a:latin typeface="Arial" pitchFamily="34" charset="0"/>
            </a:endParaRPr>
          </a:p>
        </p:txBody>
      </p:sp>
      <p:sp>
        <p:nvSpPr>
          <p:cNvPr id="47108" name="TextBox 10"/>
          <p:cNvSpPr txBox="1">
            <a:spLocks noChangeArrowheads="1"/>
          </p:cNvSpPr>
          <p:nvPr/>
        </p:nvSpPr>
        <p:spPr bwMode="auto">
          <a:xfrm>
            <a:off x="611188" y="477838"/>
            <a:ext cx="7416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b="1">
                <a:solidFill>
                  <a:srgbClr val="C00000"/>
                </a:solidFill>
                <a:latin typeface="Arial" pitchFamily="34" charset="0"/>
              </a:rPr>
              <a:t>ТЖ режимі кезіндегі тегін білім беру интернет</a:t>
            </a:r>
            <a:r>
              <a:rPr lang="en-US" altLang="ru-RU" b="1">
                <a:solidFill>
                  <a:srgbClr val="C00000"/>
                </a:solidFill>
                <a:latin typeface="Arial" pitchFamily="34" charset="0"/>
              </a:rPr>
              <a:t>-</a:t>
            </a:r>
            <a:r>
              <a:rPr lang="kk-KZ" altLang="ru-RU" b="1">
                <a:solidFill>
                  <a:srgbClr val="C00000"/>
                </a:solidFill>
                <a:latin typeface="Arial" pitchFamily="34" charset="0"/>
              </a:rPr>
              <a:t>ресурстары:</a:t>
            </a:r>
            <a:endParaRPr lang="ru-RU" altLang="ru-RU" b="1">
              <a:solidFill>
                <a:srgbClr val="C00000"/>
              </a:solidFill>
              <a:latin typeface="Arial" pitchFamily="34" charset="0"/>
            </a:endParaRPr>
          </a:p>
        </p:txBody>
      </p:sp>
      <p:pic>
        <p:nvPicPr>
          <p:cNvPr id="47109"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4"/>
          <p:cNvGrpSpPr/>
          <p:nvPr/>
        </p:nvGrpSpPr>
        <p:grpSpPr>
          <a:xfrm>
            <a:off x="3235796" y="4609790"/>
            <a:ext cx="2240359" cy="382678"/>
            <a:chOff x="12142300" y="915023"/>
            <a:chExt cx="2240359" cy="279824"/>
          </a:xfrm>
          <a:effectLst>
            <a:outerShdw blurRad="50800" dist="38100" dir="5400000" algn="t" rotWithShape="0">
              <a:prstClr val="black">
                <a:alpha val="40000"/>
              </a:prstClr>
            </a:outerShdw>
          </a:effectLst>
        </p:grpSpPr>
        <p:cxnSp>
          <p:nvCxnSpPr>
            <p:cNvPr id="42" name="Прямая соединительная линия 41"/>
            <p:cNvCxnSpPr/>
            <p:nvPr/>
          </p:nvCxnSpPr>
          <p:spPr>
            <a:xfrm>
              <a:off x="12142300" y="1059038"/>
              <a:ext cx="872207"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pic>
          <p:nvPicPr>
            <p:cNvPr id="43" name="Picture 7" descr="C:\Users\XTreme.ws\Desktop\для дарына\470d3c1b0958.png"/>
            <p:cNvPicPr>
              <a:picLocks noChangeAspect="1" noChangeArrowheads="1"/>
            </p:cNvPicPr>
            <p:nvPr/>
          </p:nvPicPr>
          <p:blipFill>
            <a:blip r:embed="rId2" cstate="print">
              <a:duotone>
                <a:prstClr val="black"/>
                <a:schemeClr val="bg1">
                  <a:tint val="45000"/>
                  <a:satMod val="400000"/>
                </a:schemeClr>
              </a:duotone>
              <a:lum bright="100000" contrast="100000"/>
            </a:blip>
            <a:srcRect/>
            <a:stretch>
              <a:fillRect/>
            </a:stretch>
          </p:blipFill>
          <p:spPr bwMode="auto">
            <a:xfrm>
              <a:off x="13006396" y="915023"/>
              <a:ext cx="528162" cy="279824"/>
            </a:xfrm>
            <a:prstGeom prst="rect">
              <a:avLst/>
            </a:prstGeom>
            <a:noFill/>
            <a:effectLst/>
          </p:spPr>
        </p:pic>
        <p:cxnSp>
          <p:nvCxnSpPr>
            <p:cNvPr id="44" name="Прямая соединительная линия 43"/>
            <p:cNvCxnSpPr/>
            <p:nvPr/>
          </p:nvCxnSpPr>
          <p:spPr>
            <a:xfrm>
              <a:off x="13510452" y="1059038"/>
              <a:ext cx="872207" cy="0"/>
            </a:xfrm>
            <a:prstGeom prst="line">
              <a:avLst/>
            </a:prstGeom>
            <a:ln>
              <a:solidFill>
                <a:schemeClr val="bg1"/>
              </a:solidFill>
              <a:tailEnd type="diamond"/>
            </a:ln>
          </p:spPr>
          <p:style>
            <a:lnRef idx="1">
              <a:schemeClr val="accent1"/>
            </a:lnRef>
            <a:fillRef idx="0">
              <a:schemeClr val="accent1"/>
            </a:fillRef>
            <a:effectRef idx="0">
              <a:schemeClr val="accent1"/>
            </a:effectRef>
            <a:fontRef idx="minor">
              <a:schemeClr val="tx1"/>
            </a:fontRef>
          </p:style>
        </p:cxnSp>
      </p:grpSp>
      <p:sp>
        <p:nvSpPr>
          <p:cNvPr id="4099" name="Прямоугольник 22"/>
          <p:cNvSpPr>
            <a:spLocks noChangeArrowheads="1"/>
          </p:cNvSpPr>
          <p:nvPr/>
        </p:nvSpPr>
        <p:spPr bwMode="auto">
          <a:xfrm>
            <a:off x="565150" y="112713"/>
            <a:ext cx="7597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solidFill>
                  <a:srgbClr val="C00000"/>
                </a:solidFill>
                <a:latin typeface="Arial" pitchFamily="34" charset="0"/>
              </a:rPr>
              <a:t>БІЛІМ БЕРУ ҰЙЫМДАРЫНДА КОРОНАВИРУСТЫҚ ИНФЕКЦИЯНЫҢ ТАРАЛУЫНА ЖОЛ БЕРМЕУ ЖӨНІНДЕГІ ШАРАЛАРДЫ КҮШЕЙТУ ТУРАЛЫ</a:t>
            </a:r>
          </a:p>
        </p:txBody>
      </p:sp>
      <p:sp>
        <p:nvSpPr>
          <p:cNvPr id="4100" name="Прямоугольник 2"/>
          <p:cNvSpPr>
            <a:spLocks noChangeArrowheads="1"/>
          </p:cNvSpPr>
          <p:nvPr/>
        </p:nvSpPr>
        <p:spPr bwMode="auto">
          <a:xfrm>
            <a:off x="271463" y="757238"/>
            <a:ext cx="8713787"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a:t>	</a:t>
            </a:r>
            <a:r>
              <a:rPr lang="kk-KZ" sz="1600">
                <a:solidFill>
                  <a:srgbClr val="002060"/>
                </a:solidFill>
                <a:latin typeface="Arial" pitchFamily="34" charset="0"/>
              </a:rPr>
              <a:t>Білім алушылар мен тәрбиеленушілердің, педагогтердің, білім беру ұйымдарының басқа да қызметкерлерінің </a:t>
            </a:r>
            <a:r>
              <a:rPr lang="kk-KZ" sz="1600" b="1">
                <a:solidFill>
                  <a:srgbClr val="002060"/>
                </a:solidFill>
                <a:latin typeface="Arial" pitchFamily="34" charset="0"/>
              </a:rPr>
              <a:t>өмірі мен денсаулығының сақталуын </a:t>
            </a:r>
            <a:r>
              <a:rPr lang="kk-KZ" sz="1600">
                <a:solidFill>
                  <a:srgbClr val="002060"/>
                </a:solidFill>
                <a:latin typeface="Arial" pitchFamily="34" charset="0"/>
              </a:rPr>
              <a:t>қамтамасыз ету мақсатында, сондай-ақ Дүниежүзілік денсаулық сақтау ұйымы жариялаған пандемия кезеңінде COVID-19 </a:t>
            </a:r>
            <a:r>
              <a:rPr lang="kk-KZ" sz="1600" b="1">
                <a:solidFill>
                  <a:srgbClr val="002060"/>
                </a:solidFill>
                <a:latin typeface="Arial" pitchFamily="34" charset="0"/>
              </a:rPr>
              <a:t>коронавирустық инфекцияның таралуының алдын алу </a:t>
            </a:r>
            <a:r>
              <a:rPr lang="kk-KZ" sz="1600">
                <a:solidFill>
                  <a:srgbClr val="002060"/>
                </a:solidFill>
                <a:latin typeface="Arial" pitchFamily="34" charset="0"/>
              </a:rPr>
              <a:t>үшін Қазақстан Республикасы Бас мемлекеттік санитарлық дәрігерінің 2020 жылғы 12 наурыздағы №20 қаулысының негізінде, Қазақстан Республикасы Президентінің жанындағы төтенше жағдай режимін қамтамасыз ету жөніндегі мемлекеттік комиссияның 2020 жылғы 16 наурыздағы № 1, 20 наурыздағы № 2 және 26 наурыздағы № 6 хаттамаларын орындау үшін </a:t>
            </a:r>
            <a:r>
              <a:rPr lang="kk-KZ" sz="1600" b="1">
                <a:solidFill>
                  <a:srgbClr val="002060"/>
                </a:solidFill>
                <a:latin typeface="Arial" pitchFamily="34" charset="0"/>
              </a:rPr>
              <a:t>БҰЙЫРАМЫН:</a:t>
            </a:r>
            <a:endParaRPr lang="ru-RU" sz="1600">
              <a:solidFill>
                <a:srgbClr val="002060"/>
              </a:solidFill>
              <a:latin typeface="Arial" pitchFamily="34" charset="0"/>
            </a:endParaRPr>
          </a:p>
          <a:p>
            <a:pPr algn="just"/>
            <a:r>
              <a:rPr lang="kk-KZ" sz="1600">
                <a:solidFill>
                  <a:srgbClr val="002060"/>
                </a:solidFill>
                <a:latin typeface="Arial" pitchFamily="34" charset="0"/>
              </a:rPr>
              <a:t>1) оқу-тәрбие қызметін жүзеге асыратын білім беру ұйымдары, оның ішінде интернаттарда, жатақханаларда </a:t>
            </a:r>
            <a:r>
              <a:rPr lang="kk-KZ" sz="1600" b="1">
                <a:solidFill>
                  <a:srgbClr val="002060"/>
                </a:solidFill>
                <a:latin typeface="Arial" pitchFamily="34" charset="0"/>
              </a:rPr>
              <a:t>санитариялық-эпидемиологиялық және алдын алу іс-шараларын күшейту </a:t>
            </a:r>
            <a:r>
              <a:rPr lang="kk-KZ" sz="1600">
                <a:solidFill>
                  <a:srgbClr val="002060"/>
                </a:solidFill>
                <a:latin typeface="Arial" pitchFamily="34" charset="0"/>
              </a:rPr>
              <a:t>бойынша шаралар қабылдансын;</a:t>
            </a:r>
            <a:endParaRPr lang="ru-RU" sz="1600">
              <a:solidFill>
                <a:srgbClr val="002060"/>
              </a:solidFill>
              <a:latin typeface="Arial" pitchFamily="34" charset="0"/>
            </a:endParaRPr>
          </a:p>
          <a:p>
            <a:pPr algn="just"/>
            <a:r>
              <a:rPr lang="kk-KZ" sz="1600">
                <a:solidFill>
                  <a:srgbClr val="002060"/>
                </a:solidFill>
                <a:latin typeface="Arial" pitchFamily="34" charset="0"/>
              </a:rPr>
              <a:t>9) орта білім беру ұйымдарында 1-11 сыныптардан және мектепке дейінгі дайындық сыныптарында  </a:t>
            </a:r>
            <a:r>
              <a:rPr lang="kk-KZ" sz="1600" b="1">
                <a:solidFill>
                  <a:srgbClr val="002060"/>
                </a:solidFill>
                <a:latin typeface="Arial" pitchFamily="34" charset="0"/>
              </a:rPr>
              <a:t>қашықтықтан білім беру технологияларын пайдалана отырып, 2020 жылғы 6 сәуірден төртінші тоқсанның басынан бастап </a:t>
            </a:r>
            <a:r>
              <a:rPr lang="kk-KZ" sz="1600">
                <a:solidFill>
                  <a:srgbClr val="002060"/>
                </a:solidFill>
                <a:latin typeface="Arial" pitchFamily="34" charset="0"/>
              </a:rPr>
              <a:t>заңнамада белгіленген тәртіппен </a:t>
            </a:r>
            <a:r>
              <a:rPr lang="kk-KZ" sz="1600" b="1">
                <a:solidFill>
                  <a:srgbClr val="002060"/>
                </a:solidFill>
                <a:latin typeface="Arial" pitchFamily="34" charset="0"/>
              </a:rPr>
              <a:t>оқытуды ұйымдастыруды</a:t>
            </a:r>
            <a:r>
              <a:rPr lang="kk-KZ" sz="1600">
                <a:solidFill>
                  <a:srgbClr val="002060"/>
                </a:solidFill>
                <a:latin typeface="Arial" pitchFamily="34" charset="0"/>
              </a:rPr>
              <a:t> қамтамасыз етілсін;</a:t>
            </a:r>
            <a:endParaRPr lang="ru-RU" sz="1600">
              <a:solidFill>
                <a:srgbClr val="002060"/>
              </a:solidFill>
              <a:latin typeface="Arial" pitchFamily="34" charset="0"/>
            </a:endParaRPr>
          </a:p>
          <a:p>
            <a:pPr algn="r"/>
            <a:r>
              <a:rPr lang="ru-RU" sz="1500">
                <a:solidFill>
                  <a:srgbClr val="002060"/>
                </a:solidFill>
                <a:latin typeface="Arial" pitchFamily="34" charset="0"/>
              </a:rPr>
              <a:t>ҚР БҒМ Министрінің 31.03.2020 ж. №121 бұйрығы</a:t>
            </a:r>
            <a:endParaRPr lang="ru-RU" sz="1600">
              <a:latin typeface="Arial" pitchFamily="34" charset="0"/>
            </a:endParaRPr>
          </a:p>
        </p:txBody>
      </p:sp>
      <p:pic>
        <p:nvPicPr>
          <p:cNvPr id="11" name="Рисунок 10"/>
          <p:cNvPicPr>
            <a:picLocks noChangeAspect="1"/>
          </p:cNvPicPr>
          <p:nvPr/>
        </p:nvPicPr>
        <p:blipFill>
          <a:blip r:embed="rId3"/>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4"/>
          <p:cNvGrpSpPr/>
          <p:nvPr/>
        </p:nvGrpSpPr>
        <p:grpSpPr>
          <a:xfrm>
            <a:off x="3235796" y="4609790"/>
            <a:ext cx="2240359" cy="382678"/>
            <a:chOff x="12142300" y="915023"/>
            <a:chExt cx="2240359" cy="279824"/>
          </a:xfrm>
          <a:effectLst>
            <a:outerShdw blurRad="50800" dist="38100" dir="5400000" algn="t" rotWithShape="0">
              <a:prstClr val="black">
                <a:alpha val="40000"/>
              </a:prstClr>
            </a:outerShdw>
          </a:effectLst>
        </p:grpSpPr>
        <p:cxnSp>
          <p:nvCxnSpPr>
            <p:cNvPr id="42" name="Прямая соединительная линия 41"/>
            <p:cNvCxnSpPr/>
            <p:nvPr/>
          </p:nvCxnSpPr>
          <p:spPr>
            <a:xfrm>
              <a:off x="12142300" y="1059038"/>
              <a:ext cx="872207" cy="0"/>
            </a:xfrm>
            <a:prstGeom prst="line">
              <a:avLst/>
            </a:prstGeom>
            <a:ln>
              <a:solidFill>
                <a:schemeClr val="bg1"/>
              </a:solidFill>
              <a:headEnd type="diamond"/>
            </a:ln>
          </p:spPr>
          <p:style>
            <a:lnRef idx="1">
              <a:schemeClr val="accent1"/>
            </a:lnRef>
            <a:fillRef idx="0">
              <a:schemeClr val="accent1"/>
            </a:fillRef>
            <a:effectRef idx="0">
              <a:schemeClr val="accent1"/>
            </a:effectRef>
            <a:fontRef idx="minor">
              <a:schemeClr val="tx1"/>
            </a:fontRef>
          </p:style>
        </p:cxnSp>
        <p:pic>
          <p:nvPicPr>
            <p:cNvPr id="43" name="Picture 7" descr="C:\Users\XTreme.ws\Desktop\для дарына\470d3c1b0958.png"/>
            <p:cNvPicPr>
              <a:picLocks noChangeAspect="1" noChangeArrowheads="1"/>
            </p:cNvPicPr>
            <p:nvPr/>
          </p:nvPicPr>
          <p:blipFill>
            <a:blip r:embed="rId2" cstate="print">
              <a:duotone>
                <a:prstClr val="black"/>
                <a:schemeClr val="bg1">
                  <a:tint val="45000"/>
                  <a:satMod val="400000"/>
                </a:schemeClr>
              </a:duotone>
              <a:lum bright="100000" contrast="100000"/>
            </a:blip>
            <a:srcRect/>
            <a:stretch>
              <a:fillRect/>
            </a:stretch>
          </p:blipFill>
          <p:spPr bwMode="auto">
            <a:xfrm>
              <a:off x="13006396" y="915023"/>
              <a:ext cx="528162" cy="279824"/>
            </a:xfrm>
            <a:prstGeom prst="rect">
              <a:avLst/>
            </a:prstGeom>
            <a:noFill/>
            <a:effectLst/>
          </p:spPr>
        </p:pic>
        <p:cxnSp>
          <p:nvCxnSpPr>
            <p:cNvPr id="44" name="Прямая соединительная линия 43"/>
            <p:cNvCxnSpPr/>
            <p:nvPr/>
          </p:nvCxnSpPr>
          <p:spPr>
            <a:xfrm>
              <a:off x="13510452" y="1059038"/>
              <a:ext cx="872207" cy="0"/>
            </a:xfrm>
            <a:prstGeom prst="line">
              <a:avLst/>
            </a:prstGeom>
            <a:ln>
              <a:solidFill>
                <a:schemeClr val="bg1"/>
              </a:solidFill>
              <a:tailEnd type="diamond"/>
            </a:ln>
          </p:spPr>
          <p:style>
            <a:lnRef idx="1">
              <a:schemeClr val="accent1"/>
            </a:lnRef>
            <a:fillRef idx="0">
              <a:schemeClr val="accent1"/>
            </a:fillRef>
            <a:effectRef idx="0">
              <a:schemeClr val="accent1"/>
            </a:effectRef>
            <a:fontRef idx="minor">
              <a:schemeClr val="tx1"/>
            </a:fontRef>
          </p:style>
        </p:cxnSp>
      </p:grpSp>
      <p:sp>
        <p:nvSpPr>
          <p:cNvPr id="5123" name="Прямоугольник 22"/>
          <p:cNvSpPr>
            <a:spLocks noChangeArrowheads="1"/>
          </p:cNvSpPr>
          <p:nvPr/>
        </p:nvSpPr>
        <p:spPr bwMode="auto">
          <a:xfrm>
            <a:off x="2447925" y="195263"/>
            <a:ext cx="387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kk-KZ" altLang="ru-RU" sz="2400" b="1">
                <a:solidFill>
                  <a:srgbClr val="C00000"/>
                </a:solidFill>
                <a:latin typeface="Arial" pitchFamily="34" charset="0"/>
              </a:rPr>
              <a:t>ҚАШЫҚТЫҚТАН ОҚЫТУ</a:t>
            </a:r>
            <a:endParaRPr lang="ru-RU" altLang="ru-RU" sz="2400" b="1">
              <a:solidFill>
                <a:srgbClr val="C00000"/>
              </a:solidFill>
              <a:latin typeface="Arial" pitchFamily="34" charset="0"/>
            </a:endParaRPr>
          </a:p>
        </p:txBody>
      </p:sp>
      <p:pic>
        <p:nvPicPr>
          <p:cNvPr id="5124" name="Picture 3" descr="C:\Users\XTreme.ws\Desktop\пн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12477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Прямоугольник 2"/>
          <p:cNvSpPr>
            <a:spLocks noChangeArrowheads="1"/>
          </p:cNvSpPr>
          <p:nvPr/>
        </p:nvSpPr>
        <p:spPr bwMode="auto">
          <a:xfrm>
            <a:off x="403225" y="685800"/>
            <a:ext cx="7921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600" b="1">
                <a:solidFill>
                  <a:srgbClr val="002060"/>
                </a:solidFill>
                <a:latin typeface="Arial" pitchFamily="34" charset="0"/>
              </a:rPr>
              <a:t>Қашықтықтан оқыту </a:t>
            </a:r>
          </a:p>
          <a:p>
            <a:pPr algn="ctr"/>
            <a:r>
              <a:rPr lang="ru-RU" altLang="ru-RU" sz="1600" b="1">
                <a:solidFill>
                  <a:srgbClr val="002060"/>
                </a:solidFill>
                <a:latin typeface="Arial" pitchFamily="34" charset="0"/>
              </a:rPr>
              <a:t>білім берудің заманауи түрі болып табылады.  </a:t>
            </a:r>
          </a:p>
          <a:p>
            <a:pPr algn="just"/>
            <a:r>
              <a:rPr lang="ru-RU" altLang="ru-RU" sz="1600">
                <a:solidFill>
                  <a:srgbClr val="002060"/>
                </a:solidFill>
                <a:latin typeface="Arial" pitchFamily="34" charset="0"/>
              </a:rPr>
              <a:t>	 Қашықтықтан оқыту әдісінің мәні оқу үрдісін </a:t>
            </a:r>
            <a:r>
              <a:rPr lang="ru-RU" altLang="ru-RU" sz="1600" b="1">
                <a:solidFill>
                  <a:srgbClr val="002060"/>
                </a:solidFill>
                <a:latin typeface="Arial" pitchFamily="34" charset="0"/>
              </a:rPr>
              <a:t>қашықтықтан нақты уақыт режимінде</a:t>
            </a:r>
            <a:r>
              <a:rPr lang="ru-RU" altLang="ru-RU" sz="1600">
                <a:solidFill>
                  <a:srgbClr val="002060"/>
                </a:solidFill>
                <a:latin typeface="Arial" pitchFamily="34" charset="0"/>
              </a:rPr>
              <a:t> жүзеге асыру болып табылады Оқушы мен мұғалім интернет-байланыс арқылы сөйлеседі, </a:t>
            </a:r>
            <a:r>
              <a:rPr lang="ru-RU" altLang="ru-RU" sz="1600" b="1">
                <a:solidFill>
                  <a:srgbClr val="002060"/>
                </a:solidFill>
                <a:latin typeface="Arial" pitchFamily="34" charset="0"/>
              </a:rPr>
              <a:t>мұғалім білім береді, ал оқушы білім мен тапсырмаларды алады, орындалған жұмыстарды тапсырады</a:t>
            </a:r>
            <a:r>
              <a:rPr lang="ru-RU" altLang="ru-RU" sz="1600">
                <a:solidFill>
                  <a:srgbClr val="002060"/>
                </a:solidFill>
                <a:latin typeface="Arial" pitchFamily="34" charset="0"/>
              </a:rPr>
              <a:t>. Бұл жағдайда мұғалім оқушыдан кез келген қашықтыта бола алады.</a:t>
            </a:r>
          </a:p>
        </p:txBody>
      </p:sp>
      <p:sp>
        <p:nvSpPr>
          <p:cNvPr id="5" name="Прямоугольник 4"/>
          <p:cNvSpPr/>
          <p:nvPr/>
        </p:nvSpPr>
        <p:spPr>
          <a:xfrm>
            <a:off x="250825" y="2427288"/>
            <a:ext cx="8785225" cy="2616200"/>
          </a:xfrm>
          <a:prstGeom prst="rect">
            <a:avLst/>
          </a:prstGeom>
        </p:spPr>
        <p:txBody>
          <a:bodyPr>
            <a:spAutoFit/>
          </a:bodyPr>
          <a:lstStyle/>
          <a:p>
            <a:pPr algn="ctr">
              <a:defRPr/>
            </a:pPr>
            <a:r>
              <a:rPr lang="ru-RU" b="1" dirty="0" err="1">
                <a:solidFill>
                  <a:srgbClr val="002060"/>
                </a:solidFill>
                <a:latin typeface="Arial" panose="020B0604020202020204" pitchFamily="34" charset="0"/>
              </a:rPr>
              <a:t>Қашықтықтан</a:t>
            </a:r>
            <a:r>
              <a:rPr lang="ru-RU" b="1" dirty="0">
                <a:solidFill>
                  <a:srgbClr val="002060"/>
                </a:solidFill>
                <a:latin typeface="Arial" panose="020B0604020202020204" pitchFamily="34" charset="0"/>
              </a:rPr>
              <a:t> </a:t>
            </a:r>
            <a:r>
              <a:rPr lang="ru-RU" b="1" dirty="0" err="1">
                <a:solidFill>
                  <a:srgbClr val="002060"/>
                </a:solidFill>
                <a:latin typeface="Arial" panose="020B0604020202020204" pitchFamily="34" charset="0"/>
              </a:rPr>
              <a:t>оқытудың</a:t>
            </a:r>
            <a:r>
              <a:rPr lang="ru-RU" b="1" dirty="0">
                <a:solidFill>
                  <a:srgbClr val="002060"/>
                </a:solidFill>
                <a:latin typeface="Arial" panose="020B0604020202020204" pitchFamily="34" charset="0"/>
              </a:rPr>
              <a:t> </a:t>
            </a:r>
            <a:r>
              <a:rPr lang="ru-RU" b="1" dirty="0" err="1">
                <a:solidFill>
                  <a:srgbClr val="002060"/>
                </a:solidFill>
                <a:latin typeface="Arial" panose="020B0604020202020204" pitchFamily="34" charset="0"/>
              </a:rPr>
              <a:t>артықшылықтары</a:t>
            </a:r>
            <a:r>
              <a:rPr lang="ru-RU" b="1" dirty="0">
                <a:solidFill>
                  <a:srgbClr val="002060"/>
                </a:solidFill>
                <a:latin typeface="Arial" panose="020B0604020202020204" pitchFamily="34" charset="0"/>
              </a:rPr>
              <a:t>:</a:t>
            </a:r>
          </a:p>
          <a:p>
            <a:pPr marL="285750" indent="-285750">
              <a:buFont typeface="Wingdings" pitchFamily="2" charset="2"/>
              <a:buChar char="Ø"/>
              <a:defRPr/>
            </a:pPr>
            <a:r>
              <a:rPr lang="ru-RU" sz="1600" dirty="0">
                <a:solidFill>
                  <a:srgbClr val="002060"/>
                </a:solidFill>
                <a:latin typeface="Arial" pitchFamily="34" charset="0"/>
              </a:rPr>
              <a:t>Эпидемия </a:t>
            </a:r>
            <a:r>
              <a:rPr lang="ru-RU" sz="1600" dirty="0" err="1">
                <a:solidFill>
                  <a:srgbClr val="002060"/>
                </a:solidFill>
                <a:latin typeface="Arial" pitchFamily="34" charset="0"/>
              </a:rPr>
              <a:t>кезінде</a:t>
            </a:r>
            <a:r>
              <a:rPr lang="ru-RU" sz="1600" dirty="0">
                <a:solidFill>
                  <a:srgbClr val="002060"/>
                </a:solidFill>
                <a:latin typeface="Arial" pitchFamily="34" charset="0"/>
              </a:rPr>
              <a:t> </a:t>
            </a:r>
            <a:r>
              <a:rPr lang="ru-RU" sz="1600" dirty="0" err="1">
                <a:solidFill>
                  <a:srgbClr val="002060"/>
                </a:solidFill>
                <a:latin typeface="Arial" pitchFamily="34" charset="0"/>
              </a:rPr>
              <a:t>немесе</a:t>
            </a:r>
            <a:r>
              <a:rPr lang="ru-RU" sz="1600" dirty="0">
                <a:solidFill>
                  <a:srgbClr val="002060"/>
                </a:solidFill>
                <a:latin typeface="Arial" pitchFamily="34" charset="0"/>
              </a:rPr>
              <a:t> </a:t>
            </a:r>
            <a:r>
              <a:rPr lang="ru-RU" sz="1600" dirty="0" err="1">
                <a:solidFill>
                  <a:srgbClr val="002060"/>
                </a:solidFill>
                <a:latin typeface="Arial" pitchFamily="34" charset="0"/>
              </a:rPr>
              <a:t>ауа-райының</a:t>
            </a:r>
            <a:r>
              <a:rPr lang="ru-RU" sz="1600" dirty="0">
                <a:solidFill>
                  <a:srgbClr val="002060"/>
                </a:solidFill>
                <a:latin typeface="Arial" pitchFamily="34" charset="0"/>
              </a:rPr>
              <a:t> </a:t>
            </a:r>
            <a:r>
              <a:rPr lang="ru-RU" sz="1600" dirty="0" err="1">
                <a:solidFill>
                  <a:srgbClr val="002060"/>
                </a:solidFill>
                <a:latin typeface="Arial" pitchFamily="34" charset="0"/>
              </a:rPr>
              <a:t>қиын</a:t>
            </a:r>
            <a:r>
              <a:rPr lang="ru-RU" sz="1600" dirty="0">
                <a:solidFill>
                  <a:srgbClr val="002060"/>
                </a:solidFill>
                <a:latin typeface="Arial" pitchFamily="34" charset="0"/>
              </a:rPr>
              <a:t> </a:t>
            </a:r>
            <a:r>
              <a:rPr lang="ru-RU" sz="1600" dirty="0" err="1">
                <a:solidFill>
                  <a:srgbClr val="002060"/>
                </a:solidFill>
                <a:latin typeface="Arial" pitchFamily="34" charset="0"/>
              </a:rPr>
              <a:t>жағдайларында</a:t>
            </a:r>
            <a:r>
              <a:rPr lang="ru-RU" sz="1600" dirty="0">
                <a:solidFill>
                  <a:srgbClr val="002060"/>
                </a:solidFill>
                <a:latin typeface="Arial" pitchFamily="34" charset="0"/>
              </a:rPr>
              <a:t> </a:t>
            </a:r>
            <a:r>
              <a:rPr lang="ru-RU" sz="1600" dirty="0" err="1">
                <a:solidFill>
                  <a:srgbClr val="002060"/>
                </a:solidFill>
                <a:latin typeface="Arial" pitchFamily="34" charset="0"/>
              </a:rPr>
              <a:t>сабақтар</a:t>
            </a:r>
            <a:r>
              <a:rPr lang="ru-RU" sz="1600" dirty="0">
                <a:solidFill>
                  <a:srgbClr val="002060"/>
                </a:solidFill>
                <a:latin typeface="Arial" pitchFamily="34" charset="0"/>
              </a:rPr>
              <a:t> </a:t>
            </a:r>
            <a:r>
              <a:rPr lang="ru-RU" sz="1600" dirty="0" err="1">
                <a:solidFill>
                  <a:srgbClr val="002060"/>
                </a:solidFill>
                <a:latin typeface="Arial" pitchFamily="34" charset="0"/>
              </a:rPr>
              <a:t>өткізу</a:t>
            </a:r>
            <a:r>
              <a:rPr lang="ru-RU" sz="1600" dirty="0">
                <a:solidFill>
                  <a:srgbClr val="002060"/>
                </a:solidFill>
                <a:latin typeface="Arial" pitchFamily="34" charset="0"/>
              </a:rPr>
              <a:t> </a:t>
            </a:r>
            <a:r>
              <a:rPr lang="ru-RU" sz="1600" dirty="0" err="1">
                <a:solidFill>
                  <a:srgbClr val="002060"/>
                </a:solidFill>
                <a:latin typeface="Arial" pitchFamily="34" charset="0"/>
              </a:rPr>
              <a:t>мүмкіндігі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Өздігінен</a:t>
            </a:r>
            <a:r>
              <a:rPr lang="ru-RU" sz="1600" dirty="0">
                <a:solidFill>
                  <a:srgbClr val="002060"/>
                </a:solidFill>
                <a:latin typeface="Arial" pitchFamily="34" charset="0"/>
              </a:rPr>
              <a:t> </a:t>
            </a:r>
            <a:r>
              <a:rPr lang="ru-RU" sz="1600" dirty="0" err="1">
                <a:solidFill>
                  <a:srgbClr val="002060"/>
                </a:solidFill>
                <a:latin typeface="Arial" pitchFamily="34" charset="0"/>
              </a:rPr>
              <a:t>оқу</a:t>
            </a:r>
            <a:r>
              <a:rPr lang="ru-RU" sz="1600" dirty="0">
                <a:solidFill>
                  <a:srgbClr val="002060"/>
                </a:solidFill>
                <a:latin typeface="Arial" pitchFamily="34" charset="0"/>
              </a:rPr>
              <a:t>, </a:t>
            </a:r>
            <a:r>
              <a:rPr lang="ru-RU" sz="1600" dirty="0" err="1">
                <a:solidFill>
                  <a:srgbClr val="002060"/>
                </a:solidFill>
                <a:latin typeface="Arial" pitchFamily="34" charset="0"/>
              </a:rPr>
              <a:t>қосымша</a:t>
            </a:r>
            <a:r>
              <a:rPr lang="ru-RU" sz="1600" dirty="0">
                <a:solidFill>
                  <a:srgbClr val="002060"/>
                </a:solidFill>
                <a:latin typeface="Arial" pitchFamily="34" charset="0"/>
              </a:rPr>
              <a:t> </a:t>
            </a:r>
            <a:r>
              <a:rPr lang="ru-RU" sz="1600" dirty="0" err="1">
                <a:solidFill>
                  <a:srgbClr val="002060"/>
                </a:solidFill>
                <a:latin typeface="Arial" pitchFamily="34" charset="0"/>
              </a:rPr>
              <a:t>білім</a:t>
            </a:r>
            <a:r>
              <a:rPr lang="ru-RU" sz="1600" dirty="0">
                <a:solidFill>
                  <a:srgbClr val="002060"/>
                </a:solidFill>
                <a:latin typeface="Arial" pitchFamily="34" charset="0"/>
              </a:rPr>
              <a:t> </a:t>
            </a:r>
            <a:r>
              <a:rPr lang="ru-RU" sz="1600" dirty="0" err="1">
                <a:solidFill>
                  <a:srgbClr val="002060"/>
                </a:solidFill>
                <a:latin typeface="Arial" pitchFamily="34" charset="0"/>
              </a:rPr>
              <a:t>алу</a:t>
            </a:r>
            <a:r>
              <a:rPr lang="ru-RU" sz="1600" dirty="0">
                <a:solidFill>
                  <a:srgbClr val="002060"/>
                </a:solidFill>
                <a:latin typeface="Arial" pitchFamily="34" charset="0"/>
              </a:rPr>
              <a:t> </a:t>
            </a:r>
            <a:r>
              <a:rPr lang="ru-RU" sz="1600" dirty="0" err="1">
                <a:solidFill>
                  <a:srgbClr val="002060"/>
                </a:solidFill>
                <a:latin typeface="Arial" pitchFamily="34" charset="0"/>
              </a:rPr>
              <a:t>мүмкіндігі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anose="020B0604020202020204" pitchFamily="34" charset="0"/>
              </a:rPr>
              <a:t>Қол</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жетімділігі</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қиын</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аудандарда</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мүгедектер</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үшін</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сабақтарды</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ұйымдастыру</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мүмкіндігі</a:t>
            </a:r>
            <a:r>
              <a:rPr lang="ru-RU" sz="1600" dirty="0">
                <a:solidFill>
                  <a:srgbClr val="002060"/>
                </a:solidFill>
                <a:latin typeface="Arial" panose="020B0604020202020204" pitchFamily="34" charset="0"/>
              </a:rPr>
              <a:t>; </a:t>
            </a:r>
          </a:p>
          <a:p>
            <a:pPr marL="285750" indent="-285750">
              <a:buFont typeface="Wingdings" pitchFamily="2" charset="2"/>
              <a:buChar char="Ø"/>
              <a:defRPr/>
            </a:pPr>
            <a:r>
              <a:rPr lang="ru-RU" sz="1600" dirty="0" err="1">
                <a:solidFill>
                  <a:srgbClr val="002060"/>
                </a:solidFill>
                <a:latin typeface="Arial" panose="020B0604020202020204" pitchFamily="34" charset="0"/>
              </a:rPr>
              <a:t>Оқытудың</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жалпыға</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бірдей</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қолжетімділігі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Оқушының</a:t>
            </a:r>
            <a:r>
              <a:rPr lang="ru-RU" sz="1600" dirty="0">
                <a:solidFill>
                  <a:srgbClr val="002060"/>
                </a:solidFill>
                <a:latin typeface="Arial" pitchFamily="34" charset="0"/>
              </a:rPr>
              <a:t> </a:t>
            </a:r>
            <a:r>
              <a:rPr lang="ru-RU" sz="1600" dirty="0" err="1">
                <a:solidFill>
                  <a:srgbClr val="002060"/>
                </a:solidFill>
                <a:latin typeface="Arial" pitchFamily="34" charset="0"/>
              </a:rPr>
              <a:t>өзін-өзі</a:t>
            </a:r>
            <a:r>
              <a:rPr lang="ru-RU" sz="1600" dirty="0">
                <a:solidFill>
                  <a:srgbClr val="002060"/>
                </a:solidFill>
                <a:latin typeface="Arial" pitchFamily="34" charset="0"/>
              </a:rPr>
              <a:t> </a:t>
            </a:r>
            <a:r>
              <a:rPr lang="ru-RU" sz="1600" dirty="0" err="1">
                <a:solidFill>
                  <a:srgbClr val="002060"/>
                </a:solidFill>
                <a:latin typeface="Arial" pitchFamily="34" charset="0"/>
              </a:rPr>
              <a:t>тәрбиелеуі</a:t>
            </a:r>
            <a:r>
              <a:rPr lang="ru-RU" sz="1600" dirty="0">
                <a:solidFill>
                  <a:srgbClr val="002060"/>
                </a:solidFill>
                <a:latin typeface="Arial" pitchFamily="34" charset="0"/>
              </a:rPr>
              <a:t> </a:t>
            </a:r>
            <a:r>
              <a:rPr lang="ru-RU" sz="1600" dirty="0" err="1">
                <a:solidFill>
                  <a:srgbClr val="002060"/>
                </a:solidFill>
                <a:latin typeface="Arial" pitchFamily="34" charset="0"/>
              </a:rPr>
              <a:t>және</a:t>
            </a:r>
            <a:r>
              <a:rPr lang="ru-RU" sz="1600" dirty="0">
                <a:solidFill>
                  <a:srgbClr val="002060"/>
                </a:solidFill>
                <a:latin typeface="Arial" pitchFamily="34" charset="0"/>
              </a:rPr>
              <a:t> </a:t>
            </a:r>
            <a:r>
              <a:rPr lang="ru-RU" sz="1600" dirty="0" err="1">
                <a:solidFill>
                  <a:srgbClr val="002060"/>
                </a:solidFill>
                <a:latin typeface="Arial" pitchFamily="34" charset="0"/>
              </a:rPr>
              <a:t>жауапкершілігі</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Әр</a:t>
            </a:r>
            <a:r>
              <a:rPr lang="ru-RU" sz="1600" dirty="0">
                <a:solidFill>
                  <a:srgbClr val="002060"/>
                </a:solidFill>
                <a:latin typeface="Arial" pitchFamily="34" charset="0"/>
              </a:rPr>
              <a:t> </a:t>
            </a:r>
            <a:r>
              <a:rPr lang="ru-RU" sz="1600" dirty="0" err="1">
                <a:solidFill>
                  <a:srgbClr val="002060"/>
                </a:solidFill>
                <a:latin typeface="Arial" pitchFamily="34" charset="0"/>
              </a:rPr>
              <a:t>оқушыны</a:t>
            </a:r>
            <a:r>
              <a:rPr lang="ru-RU" sz="1600" dirty="0">
                <a:solidFill>
                  <a:srgbClr val="002060"/>
                </a:solidFill>
                <a:latin typeface="Arial" pitchFamily="34" charset="0"/>
              </a:rPr>
              <a:t> </a:t>
            </a:r>
            <a:r>
              <a:rPr lang="ru-RU" sz="1600" dirty="0" err="1">
                <a:solidFill>
                  <a:srgbClr val="002060"/>
                </a:solidFill>
                <a:latin typeface="Arial" pitchFamily="34" charset="0"/>
              </a:rPr>
              <a:t>оқытуда</a:t>
            </a:r>
            <a:r>
              <a:rPr lang="ru-RU" sz="1600" dirty="0">
                <a:solidFill>
                  <a:srgbClr val="002060"/>
                </a:solidFill>
                <a:latin typeface="Arial" pitchFamily="34" charset="0"/>
              </a:rPr>
              <a:t> </a:t>
            </a:r>
            <a:r>
              <a:rPr lang="ru-RU" sz="1600" dirty="0" err="1">
                <a:solidFill>
                  <a:srgbClr val="002060"/>
                </a:solidFill>
                <a:latin typeface="Arial" pitchFamily="34" charset="0"/>
              </a:rPr>
              <a:t>жеке</a:t>
            </a:r>
            <a:r>
              <a:rPr lang="ru-RU" sz="1600" dirty="0">
                <a:solidFill>
                  <a:srgbClr val="002060"/>
                </a:solidFill>
                <a:latin typeface="Arial" pitchFamily="34" charset="0"/>
              </a:rPr>
              <a:t> </a:t>
            </a:r>
            <a:r>
              <a:rPr lang="ru-RU" sz="1600" dirty="0" err="1">
                <a:solidFill>
                  <a:srgbClr val="002060"/>
                </a:solidFill>
                <a:latin typeface="Arial" pitchFamily="34" charset="0"/>
              </a:rPr>
              <a:t>тіл</a:t>
            </a:r>
            <a:r>
              <a:rPr lang="ru-RU" sz="1600" dirty="0">
                <a:solidFill>
                  <a:srgbClr val="002060"/>
                </a:solidFill>
                <a:latin typeface="Arial" pitchFamily="34" charset="0"/>
              </a:rPr>
              <a:t> </a:t>
            </a:r>
            <a:r>
              <a:rPr lang="ru-RU" sz="1600" dirty="0" err="1">
                <a:solidFill>
                  <a:srgbClr val="002060"/>
                </a:solidFill>
                <a:latin typeface="Arial" pitchFamily="34" charset="0"/>
              </a:rPr>
              <a:t>табысу</a:t>
            </a:r>
            <a:r>
              <a:rPr lang="ru-RU" sz="1600" dirty="0">
                <a:solidFill>
                  <a:srgbClr val="002060"/>
                </a:solidFill>
                <a:latin typeface="Arial" panose="020B0604020202020204" pitchFamily="34" charset="0"/>
              </a:rPr>
              <a:t>;</a:t>
            </a:r>
          </a:p>
          <a:p>
            <a:pPr marL="285750" indent="-285750">
              <a:buFont typeface="Wingdings" pitchFamily="2" charset="2"/>
              <a:buChar char="Ø"/>
              <a:defRPr/>
            </a:pPr>
            <a:r>
              <a:rPr lang="ru-RU" sz="1600" dirty="0" err="1">
                <a:solidFill>
                  <a:srgbClr val="002060"/>
                </a:solidFill>
                <a:latin typeface="Arial" pitchFamily="34" charset="0"/>
              </a:rPr>
              <a:t>Оқыту</a:t>
            </a:r>
            <a:r>
              <a:rPr lang="ru-RU" sz="1600" dirty="0">
                <a:solidFill>
                  <a:srgbClr val="002060"/>
                </a:solidFill>
                <a:latin typeface="Arial" pitchFamily="34" charset="0"/>
              </a:rPr>
              <a:t> </a:t>
            </a:r>
            <a:r>
              <a:rPr lang="ru-RU" sz="1600" dirty="0" err="1">
                <a:solidFill>
                  <a:srgbClr val="002060"/>
                </a:solidFill>
                <a:latin typeface="Arial" pitchFamily="34" charset="0"/>
              </a:rPr>
              <a:t>уақытына</a:t>
            </a:r>
            <a:r>
              <a:rPr lang="ru-RU" sz="1600" dirty="0">
                <a:solidFill>
                  <a:srgbClr val="002060"/>
                </a:solidFill>
                <a:latin typeface="Arial" pitchFamily="34" charset="0"/>
              </a:rPr>
              <a:t> </a:t>
            </a:r>
            <a:r>
              <a:rPr lang="ru-RU" sz="1600" dirty="0" err="1">
                <a:solidFill>
                  <a:srgbClr val="002060"/>
                </a:solidFill>
                <a:latin typeface="Arial" pitchFamily="34" charset="0"/>
              </a:rPr>
              <a:t>адал</a:t>
            </a:r>
            <a:r>
              <a:rPr lang="ru-RU" sz="1600" dirty="0">
                <a:solidFill>
                  <a:srgbClr val="002060"/>
                </a:solidFill>
                <a:latin typeface="Arial" pitchFamily="34" charset="0"/>
              </a:rPr>
              <a:t> </a:t>
            </a:r>
            <a:r>
              <a:rPr lang="ru-RU" sz="1600" dirty="0" err="1">
                <a:solidFill>
                  <a:srgbClr val="002060"/>
                </a:solidFill>
                <a:latin typeface="Arial" pitchFamily="34" charset="0"/>
              </a:rPr>
              <a:t>көзқарас</a:t>
            </a:r>
            <a:r>
              <a:rPr lang="ru-RU" sz="1600" dirty="0">
                <a:solidFill>
                  <a:srgbClr val="002060"/>
                </a:solidFill>
                <a:latin typeface="Arial" panose="020B0604020202020204" pitchFamily="34" charset="0"/>
              </a:rPr>
              <a:t>.</a:t>
            </a:r>
          </a:p>
          <a:p>
            <a:pPr>
              <a:defRPr/>
            </a:pPr>
            <a:endParaRPr lang="ru-RU" dirty="0">
              <a:solidFill>
                <a:srgbClr val="002060"/>
              </a:solidFill>
              <a:latin typeface="Arial" panose="020B0604020202020204" pitchFamily="34" charset="0"/>
            </a:endParaRPr>
          </a:p>
        </p:txBody>
      </p:sp>
      <p:pic>
        <p:nvPicPr>
          <p:cNvPr id="11" name="Рисунок 10"/>
          <p:cNvPicPr>
            <a:picLocks noChangeAspect="1"/>
          </p:cNvPicPr>
          <p:nvPr/>
        </p:nvPicPr>
        <p:blipFill>
          <a:blip r:embed="rId4"/>
          <a:stretch>
            <a:fillRect/>
          </a:stretch>
        </p:blipFill>
        <p:spPr>
          <a:xfrm>
            <a:off x="8137748" y="19949"/>
            <a:ext cx="1006252" cy="8956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2"/>
          <p:cNvSpPr>
            <a:spLocks noChangeArrowheads="1"/>
          </p:cNvSpPr>
          <p:nvPr/>
        </p:nvSpPr>
        <p:spPr bwMode="auto">
          <a:xfrm>
            <a:off x="1436688" y="123825"/>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a:solidFill>
                  <a:srgbClr val="C00000"/>
                </a:solidFill>
                <a:latin typeface="Arial" pitchFamily="34" charset="0"/>
              </a:rPr>
              <a:t>Қашықтықтан оқытуды енгізу кезінде </a:t>
            </a:r>
          </a:p>
          <a:p>
            <a:pPr algn="ctr"/>
            <a:r>
              <a:rPr lang="ru-RU" altLang="ru-RU" sz="2400" b="1">
                <a:solidFill>
                  <a:srgbClr val="C00000"/>
                </a:solidFill>
                <a:latin typeface="Arial" pitchFamily="34" charset="0"/>
              </a:rPr>
              <a:t>шешілетін негізгі міндеттер</a:t>
            </a:r>
            <a:endParaRPr lang="ru-RU" altLang="ru-RU" sz="2400" b="1">
              <a:solidFill>
                <a:srgbClr val="C00000"/>
              </a:solidFill>
            </a:endParaRPr>
          </a:p>
        </p:txBody>
      </p:sp>
      <p:sp>
        <p:nvSpPr>
          <p:cNvPr id="25" name="Блок-схема: процесс 24"/>
          <p:cNvSpPr/>
          <p:nvPr/>
        </p:nvSpPr>
        <p:spPr>
          <a:xfrm>
            <a:off x="2555875" y="1635125"/>
            <a:ext cx="1079500" cy="2592388"/>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pic>
        <p:nvPicPr>
          <p:cNvPr id="6148" name="Picture 3" descr="C:\Users\XTreme.ws\Desktop\пн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3550"/>
            <a:ext cx="22320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Блок-схема: процесс 27"/>
          <p:cNvSpPr/>
          <p:nvPr/>
        </p:nvSpPr>
        <p:spPr>
          <a:xfrm rot="5400000">
            <a:off x="4951412" y="1400176"/>
            <a:ext cx="447675" cy="6248400"/>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29" name="Блок-схема: процесс 28"/>
          <p:cNvSpPr/>
          <p:nvPr/>
        </p:nvSpPr>
        <p:spPr>
          <a:xfrm rot="5400000">
            <a:off x="5904707" y="88106"/>
            <a:ext cx="503238" cy="33115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30" name="Блок-схема: процесс 29"/>
          <p:cNvSpPr/>
          <p:nvPr/>
        </p:nvSpPr>
        <p:spPr>
          <a:xfrm>
            <a:off x="3995738" y="2427288"/>
            <a:ext cx="1081087" cy="18002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31" name="Блок-схема: процесс 30"/>
          <p:cNvSpPr/>
          <p:nvPr/>
        </p:nvSpPr>
        <p:spPr>
          <a:xfrm>
            <a:off x="5580063" y="2427288"/>
            <a:ext cx="1079500" cy="18002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32" name="Блок-схема: процесс 31"/>
          <p:cNvSpPr/>
          <p:nvPr/>
        </p:nvSpPr>
        <p:spPr>
          <a:xfrm>
            <a:off x="7164388" y="2427288"/>
            <a:ext cx="1079500" cy="1800225"/>
          </a:xfrm>
          <a:prstGeom prst="flowChart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6154" name="Прямоугольник 32"/>
          <p:cNvSpPr>
            <a:spLocks noChangeArrowheads="1"/>
          </p:cNvSpPr>
          <p:nvPr/>
        </p:nvSpPr>
        <p:spPr bwMode="auto">
          <a:xfrm>
            <a:off x="5003800" y="1635125"/>
            <a:ext cx="2336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000" b="1">
                <a:solidFill>
                  <a:srgbClr val="002060"/>
                </a:solidFill>
                <a:latin typeface="Arial" pitchFamily="34" charset="0"/>
              </a:rPr>
              <a:t>Кері байланысты ұйымдастыру</a:t>
            </a:r>
            <a:endParaRPr lang="ru-RU" sz="1000" b="1">
              <a:solidFill>
                <a:srgbClr val="002060"/>
              </a:solidFill>
            </a:endParaRPr>
          </a:p>
        </p:txBody>
      </p:sp>
      <p:sp>
        <p:nvSpPr>
          <p:cNvPr id="6155" name="Прямоугольник 33"/>
          <p:cNvSpPr>
            <a:spLocks noChangeArrowheads="1"/>
          </p:cNvSpPr>
          <p:nvPr/>
        </p:nvSpPr>
        <p:spPr bwMode="auto">
          <a:xfrm>
            <a:off x="2520950" y="2008188"/>
            <a:ext cx="114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Қазіргі білім беру формаларына сәйкестігі</a:t>
            </a:r>
            <a:endParaRPr lang="ru-RU" altLang="ru-RU" sz="1000" b="1">
              <a:solidFill>
                <a:srgbClr val="002060"/>
              </a:solidFill>
            </a:endParaRPr>
          </a:p>
        </p:txBody>
      </p:sp>
      <p:sp>
        <p:nvSpPr>
          <p:cNvPr id="6156" name="Прямоугольник 35"/>
          <p:cNvSpPr>
            <a:spLocks noChangeArrowheads="1"/>
          </p:cNvSpPr>
          <p:nvPr/>
        </p:nvSpPr>
        <p:spPr bwMode="auto">
          <a:xfrm>
            <a:off x="4067175" y="2716213"/>
            <a:ext cx="100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Оқушыларға оқу материалдарын жеткізу</a:t>
            </a:r>
            <a:endParaRPr lang="ru-RU" altLang="ru-RU" sz="1000" b="1">
              <a:solidFill>
                <a:srgbClr val="002060"/>
              </a:solidFill>
            </a:endParaRPr>
          </a:p>
        </p:txBody>
      </p:sp>
      <p:sp>
        <p:nvSpPr>
          <p:cNvPr id="6157" name="Прямоугольник 36"/>
          <p:cNvSpPr>
            <a:spLocks noChangeArrowheads="1"/>
          </p:cNvSpPr>
          <p:nvPr/>
        </p:nvSpPr>
        <p:spPr bwMode="auto">
          <a:xfrm>
            <a:off x="7235825" y="2787650"/>
            <a:ext cx="10080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Білімді тексеру және бағалау</a:t>
            </a:r>
            <a:endParaRPr lang="ru-RU" altLang="ru-RU" sz="1000" b="1">
              <a:solidFill>
                <a:srgbClr val="002060"/>
              </a:solidFill>
            </a:endParaRPr>
          </a:p>
        </p:txBody>
      </p:sp>
      <p:sp>
        <p:nvSpPr>
          <p:cNvPr id="6158" name="Прямоугольник 37"/>
          <p:cNvSpPr>
            <a:spLocks noChangeArrowheads="1"/>
          </p:cNvSpPr>
          <p:nvPr/>
        </p:nvSpPr>
        <p:spPr bwMode="auto">
          <a:xfrm>
            <a:off x="2700338" y="4435475"/>
            <a:ext cx="504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000" b="1">
                <a:solidFill>
                  <a:srgbClr val="002060"/>
                </a:solidFill>
                <a:latin typeface="Arial" pitchFamily="34" charset="0"/>
              </a:rPr>
              <a:t>Оқу үрдісін басқару</a:t>
            </a:r>
            <a:endParaRPr lang="ru-RU" altLang="ru-RU" sz="1000" b="1">
              <a:solidFill>
                <a:srgbClr val="002060"/>
              </a:solidFill>
            </a:endParaRPr>
          </a:p>
        </p:txBody>
      </p:sp>
      <p:sp>
        <p:nvSpPr>
          <p:cNvPr id="6159" name="Прямоугольник 38"/>
          <p:cNvSpPr>
            <a:spLocks noChangeArrowheads="1"/>
          </p:cNvSpPr>
          <p:nvPr/>
        </p:nvSpPr>
        <p:spPr bwMode="auto">
          <a:xfrm>
            <a:off x="5651500" y="2859088"/>
            <a:ext cx="1008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kk-KZ" altLang="ru-RU" sz="1000" b="1">
                <a:solidFill>
                  <a:srgbClr val="002060"/>
                </a:solidFill>
                <a:latin typeface="Arial" pitchFamily="34" charset="0"/>
              </a:rPr>
              <a:t>Оқу үрдісі</a:t>
            </a:r>
            <a:endParaRPr lang="ru-RU" altLang="ru-RU" sz="1000" b="1">
              <a:solidFill>
                <a:srgbClr val="002060"/>
              </a:solidFill>
              <a:latin typeface="Arial" pitchFamily="34" charset="0"/>
            </a:endParaRPr>
          </a:p>
        </p:txBody>
      </p:sp>
      <p:cxnSp>
        <p:nvCxnSpPr>
          <p:cNvPr id="47" name="Прямая со стрелкой 46"/>
          <p:cNvCxnSpPr/>
          <p:nvPr/>
        </p:nvCxnSpPr>
        <p:spPr>
          <a:xfrm flipV="1">
            <a:off x="8172450" y="1708150"/>
            <a:ext cx="0" cy="719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H="1">
            <a:off x="7812088" y="1708150"/>
            <a:ext cx="3603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V="1">
            <a:off x="4211638" y="1779588"/>
            <a:ext cx="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a:off x="4211638" y="1779588"/>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Стрелка вправо 59"/>
          <p:cNvSpPr/>
          <p:nvPr/>
        </p:nvSpPr>
        <p:spPr>
          <a:xfrm>
            <a:off x="3276600" y="3724275"/>
            <a:ext cx="4319588" cy="287338"/>
          </a:xfrm>
          <a:prstGeom prst="rightArrow">
            <a:avLst/>
          </a:prstGeom>
          <a:noFill/>
          <a:ln cap="rnd" cmpd="dbl">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61" name="Блок-схема: узел 60"/>
          <p:cNvSpPr/>
          <p:nvPr/>
        </p:nvSpPr>
        <p:spPr>
          <a:xfrm>
            <a:off x="2916238" y="3724275"/>
            <a:ext cx="360362" cy="360363"/>
          </a:xfrm>
          <a:prstGeom prst="flowChartConnector">
            <a:avLst/>
          </a:prstGeom>
          <a:noFill/>
          <a:ln>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pic>
        <p:nvPicPr>
          <p:cNvPr id="6166" name="Рисунок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57488" y="717550"/>
            <a:ext cx="4046537" cy="82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ru-RU" sz="1600" b="1">
                <a:solidFill>
                  <a:srgbClr val="C00000"/>
                </a:solidFill>
                <a:latin typeface="Arial" pitchFamily="34" charset="0"/>
                <a:cs typeface="Arial" pitchFamily="34" charset="0"/>
              </a:rPr>
              <a:t>Қашықтықтан оқыту технологиясы</a:t>
            </a:r>
          </a:p>
        </p:txBody>
      </p:sp>
      <p:sp>
        <p:nvSpPr>
          <p:cNvPr id="6" name="Прямоугольник 5"/>
          <p:cNvSpPr/>
          <p:nvPr/>
        </p:nvSpPr>
        <p:spPr>
          <a:xfrm>
            <a:off x="6256338" y="1985963"/>
            <a:ext cx="2317750" cy="82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ru-RU" sz="1200">
                <a:solidFill>
                  <a:srgbClr val="002060"/>
                </a:solidFill>
                <a:latin typeface="Arial" pitchFamily="34" charset="0"/>
                <a:cs typeface="Arial" pitchFamily="34" charset="0"/>
              </a:rPr>
              <a:t>Интернеттегі оқыту </a:t>
            </a:r>
            <a:r>
              <a:rPr lang="kk-KZ" sz="1200">
                <a:solidFill>
                  <a:srgbClr val="002060"/>
                </a:solidFill>
                <a:latin typeface="Arial" pitchFamily="34" charset="0"/>
                <a:cs typeface="Arial" pitchFamily="34" charset="0"/>
              </a:rPr>
              <a:t>(желілік технология)</a:t>
            </a:r>
            <a:endParaRPr lang="ru-RU" sz="1200">
              <a:solidFill>
                <a:srgbClr val="002060"/>
              </a:solidFill>
              <a:latin typeface="Arial" pitchFamily="34" charset="0"/>
              <a:cs typeface="Arial" pitchFamily="34" charset="0"/>
            </a:endParaRPr>
          </a:p>
        </p:txBody>
      </p:sp>
      <p:sp>
        <p:nvSpPr>
          <p:cNvPr id="7" name="Прямоугольник 6"/>
          <p:cNvSpPr/>
          <p:nvPr/>
        </p:nvSpPr>
        <p:spPr>
          <a:xfrm>
            <a:off x="3276600" y="1985963"/>
            <a:ext cx="2317750" cy="82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200">
                <a:solidFill>
                  <a:srgbClr val="002060"/>
                </a:solidFill>
                <a:latin typeface="Arial" pitchFamily="34" charset="0"/>
                <a:cs typeface="Arial" pitchFamily="34" charset="0"/>
              </a:rPr>
              <a:t>Спутниктік</a:t>
            </a:r>
            <a:r>
              <a:rPr lang="en-US" sz="1200">
                <a:solidFill>
                  <a:srgbClr val="002060"/>
                </a:solidFill>
                <a:latin typeface="Arial" pitchFamily="34" charset="0"/>
                <a:cs typeface="Arial" pitchFamily="34" charset="0"/>
              </a:rPr>
              <a:t>-</a:t>
            </a:r>
            <a:r>
              <a:rPr lang="kk-KZ" sz="1200">
                <a:solidFill>
                  <a:srgbClr val="002060"/>
                </a:solidFill>
                <a:latin typeface="Arial" pitchFamily="34" charset="0"/>
                <a:cs typeface="Arial" pitchFamily="34" charset="0"/>
              </a:rPr>
              <a:t>телевизиялық технология</a:t>
            </a:r>
            <a:endParaRPr lang="ru-RU" sz="1200">
              <a:solidFill>
                <a:srgbClr val="002060"/>
              </a:solidFill>
              <a:latin typeface="Arial" pitchFamily="34" charset="0"/>
              <a:cs typeface="Arial" pitchFamily="34" charset="0"/>
            </a:endParaRPr>
          </a:p>
        </p:txBody>
      </p:sp>
      <p:sp>
        <p:nvSpPr>
          <p:cNvPr id="8" name="Прямоугольник 7"/>
          <p:cNvSpPr/>
          <p:nvPr/>
        </p:nvSpPr>
        <p:spPr>
          <a:xfrm>
            <a:off x="439738" y="1985963"/>
            <a:ext cx="2317750" cy="828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200">
                <a:solidFill>
                  <a:srgbClr val="002060"/>
                </a:solidFill>
                <a:latin typeface="Arial" pitchFamily="34" charset="0"/>
                <a:cs typeface="Arial" pitchFamily="34" charset="0"/>
              </a:rPr>
              <a:t>Кейс-технологиялар</a:t>
            </a:r>
            <a:endParaRPr lang="ru-RU" sz="1200">
              <a:solidFill>
                <a:srgbClr val="002060"/>
              </a:solidFill>
              <a:latin typeface="Arial" pitchFamily="34" charset="0"/>
              <a:cs typeface="Arial" pitchFamily="34" charset="0"/>
            </a:endParaRPr>
          </a:p>
        </p:txBody>
      </p:sp>
      <p:sp>
        <p:nvSpPr>
          <p:cNvPr id="9" name="Прямоугольник 8"/>
          <p:cNvSpPr/>
          <p:nvPr/>
        </p:nvSpPr>
        <p:spPr>
          <a:xfrm>
            <a:off x="785813" y="3251200"/>
            <a:ext cx="2317750" cy="15303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defRPr/>
            </a:pPr>
            <a:r>
              <a:rPr lang="kk-KZ" sz="1200">
                <a:solidFill>
                  <a:srgbClr val="002060"/>
                </a:solidFill>
                <a:latin typeface="Arial" pitchFamily="34" charset="0"/>
                <a:cs typeface="Arial" pitchFamily="34" charset="0"/>
              </a:rPr>
              <a:t>Оқушы курсқа қажетті материалдарды алады. Байланыс компьютер арқылы жүреді. Мұғалім телефон, пошта және басқа да байланыс құралдары арқылы сабақтар өткізеді.</a:t>
            </a:r>
            <a:endParaRPr lang="ru-RU" sz="1200">
              <a:solidFill>
                <a:srgbClr val="002060"/>
              </a:solidFill>
              <a:latin typeface="Arial" pitchFamily="34" charset="0"/>
              <a:cs typeface="Arial" pitchFamily="34" charset="0"/>
            </a:endParaRPr>
          </a:p>
        </p:txBody>
      </p:sp>
      <p:sp>
        <p:nvSpPr>
          <p:cNvPr id="10" name="Прямоугольник 9"/>
          <p:cNvSpPr/>
          <p:nvPr/>
        </p:nvSpPr>
        <p:spPr>
          <a:xfrm>
            <a:off x="3694113" y="3251200"/>
            <a:ext cx="2317750" cy="1481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200" dirty="0">
                <a:solidFill>
                  <a:srgbClr val="002060"/>
                </a:solidFill>
                <a:latin typeface="Arial" pitchFamily="34" charset="0"/>
                <a:cs typeface="Arial" pitchFamily="34" charset="0"/>
              </a:rPr>
              <a:t>Интерактивті теледидарды қолдануға негізделген: теле</a:t>
            </a:r>
            <a:r>
              <a:rPr lang="en-US" sz="1200" dirty="0">
                <a:solidFill>
                  <a:srgbClr val="002060"/>
                </a:solidFill>
                <a:latin typeface="Arial" pitchFamily="34" charset="0"/>
                <a:cs typeface="Arial" pitchFamily="34" charset="0"/>
              </a:rPr>
              <a:t>-</a:t>
            </a:r>
            <a:r>
              <a:rPr lang="kk-KZ" sz="1200" dirty="0">
                <a:solidFill>
                  <a:srgbClr val="002060"/>
                </a:solidFill>
                <a:latin typeface="Arial" pitchFamily="34" charset="0"/>
                <a:cs typeface="Arial" pitchFamily="34" charset="0"/>
              </a:rPr>
              <a:t> және радио дәрістер, виртуалды практикалық жаттығулар және т.б.</a:t>
            </a:r>
            <a:endParaRPr lang="ru-RU" sz="1200" dirty="0">
              <a:solidFill>
                <a:srgbClr val="002060"/>
              </a:solidFill>
              <a:latin typeface="Arial" pitchFamily="34" charset="0"/>
              <a:cs typeface="Arial" pitchFamily="34" charset="0"/>
            </a:endParaRPr>
          </a:p>
        </p:txBody>
      </p:sp>
      <p:sp>
        <p:nvSpPr>
          <p:cNvPr id="11" name="Прямоугольник 10"/>
          <p:cNvSpPr/>
          <p:nvPr/>
        </p:nvSpPr>
        <p:spPr>
          <a:xfrm>
            <a:off x="6573838" y="3251200"/>
            <a:ext cx="2317750" cy="1408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kk-KZ" sz="1100" dirty="0">
                <a:solidFill>
                  <a:srgbClr val="002060"/>
                </a:solidFill>
                <a:latin typeface="Arial" pitchFamily="34" charset="0"/>
                <a:cs typeface="Arial" pitchFamily="34" charset="0"/>
              </a:rPr>
              <a:t>Жылдам хабар алмасу арнайы бағдарламаларының көмегімен оқыту, жаһандық және жергілікті компьютерлік желілер арқылы білім алушыларға қолжетімді электрондық білім беру бағдарламалары мен оқулықтарды пайдалану.</a:t>
            </a:r>
            <a:endParaRPr lang="ru-RU" sz="1100" dirty="0">
              <a:solidFill>
                <a:srgbClr val="002060"/>
              </a:solidFill>
              <a:latin typeface="Arial" pitchFamily="34" charset="0"/>
              <a:cs typeface="Arial" pitchFamily="34" charset="0"/>
            </a:endParaRPr>
          </a:p>
        </p:txBody>
      </p:sp>
      <p:cxnSp>
        <p:nvCxnSpPr>
          <p:cNvPr id="17" name="Прямая соединительная линия 16"/>
          <p:cNvCxnSpPr/>
          <p:nvPr/>
        </p:nvCxnSpPr>
        <p:spPr>
          <a:xfrm flipV="1">
            <a:off x="2290763" y="1677988"/>
            <a:ext cx="5124450" cy="7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290763" y="1677988"/>
            <a:ext cx="0" cy="307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7415213" y="1685925"/>
            <a:ext cx="0" cy="300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4859338" y="1544638"/>
            <a:ext cx="0" cy="45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31813" y="2814638"/>
            <a:ext cx="0" cy="94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531813" y="3759200"/>
            <a:ext cx="25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495675" y="2814638"/>
            <a:ext cx="1588" cy="909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415088" y="2814638"/>
            <a:ext cx="0" cy="944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6415088" y="3759200"/>
            <a:ext cx="158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3495675" y="3724275"/>
            <a:ext cx="198438" cy="0"/>
          </a:xfrm>
          <a:prstGeom prst="line">
            <a:avLst/>
          </a:prstGeom>
        </p:spPr>
        <p:style>
          <a:lnRef idx="1">
            <a:schemeClr val="accent1"/>
          </a:lnRef>
          <a:fillRef idx="0">
            <a:schemeClr val="accent1"/>
          </a:fillRef>
          <a:effectRef idx="0">
            <a:schemeClr val="accent1"/>
          </a:effectRef>
          <a:fontRef idx="minor">
            <a:schemeClr val="tx1"/>
          </a:fontRef>
        </p:style>
      </p:cxnSp>
      <p:pic>
        <p:nvPicPr>
          <p:cNvPr id="7187" name="Рисунок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4"/>
          <p:cNvSpPr>
            <a:spLocks noChangeArrowheads="1"/>
          </p:cNvSpPr>
          <p:nvPr/>
        </p:nvSpPr>
        <p:spPr bwMode="auto">
          <a:xfrm>
            <a:off x="1965325" y="195263"/>
            <a:ext cx="532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altLang="ru-RU" sz="2400" b="1">
                <a:solidFill>
                  <a:srgbClr val="C00000"/>
                </a:solidFill>
                <a:latin typeface="Arial" pitchFamily="34" charset="0"/>
              </a:rPr>
              <a:t>Қашықтықтан оқыту қағидалары:</a:t>
            </a:r>
            <a:endParaRPr lang="ru-RU" altLang="ru-RU" sz="2400" b="1">
              <a:solidFill>
                <a:srgbClr val="C00000"/>
              </a:solidFill>
            </a:endParaRPr>
          </a:p>
        </p:txBody>
      </p:sp>
      <p:sp>
        <p:nvSpPr>
          <p:cNvPr id="8195" name="Прямоугольник 6"/>
          <p:cNvSpPr>
            <a:spLocks noChangeArrowheads="1"/>
          </p:cNvSpPr>
          <p:nvPr/>
        </p:nvSpPr>
        <p:spPr bwMode="auto">
          <a:xfrm>
            <a:off x="1331913" y="1419225"/>
            <a:ext cx="69119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Интерактивтілік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Бастапқы білім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Даралану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Сәйкестендіру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Оқыту регламенттілігі қағидасы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Жаңа ақпараттық технологияларды қолданудың педагогикалық мақсаттылығы</a:t>
            </a:r>
          </a:p>
          <a:p>
            <a:pPr marL="342900" indent="-342900">
              <a:lnSpc>
                <a:spcPct val="115000"/>
              </a:lnSpc>
              <a:buFont typeface="Times New Roman" pitchFamily="18" charset="0"/>
              <a:buChar char="-"/>
              <a:tabLst>
                <a:tab pos="1839913" algn="l"/>
              </a:tabLst>
            </a:pPr>
            <a:r>
              <a:rPr lang="kk-KZ" altLang="ru-RU">
                <a:solidFill>
                  <a:srgbClr val="232D47"/>
                </a:solidFill>
                <a:latin typeface="Arial" pitchFamily="34" charset="0"/>
              </a:rPr>
              <a:t>Оқытудың ашықтығы мен икемділігін қамтамасыз ету қағидасы</a:t>
            </a:r>
            <a:endParaRPr lang="ru-RU" altLang="ru-RU">
              <a:solidFill>
                <a:srgbClr val="232D47"/>
              </a:solidFill>
              <a:latin typeface="Arial" pitchFamily="34" charset="0"/>
            </a:endParaRPr>
          </a:p>
        </p:txBody>
      </p:sp>
      <p:sp>
        <p:nvSpPr>
          <p:cNvPr id="8" name="Прямоугольник 7"/>
          <p:cNvSpPr/>
          <p:nvPr/>
        </p:nvSpPr>
        <p:spPr>
          <a:xfrm>
            <a:off x="1331913" y="915988"/>
            <a:ext cx="6911975"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9" name="Прямоугольник 8"/>
          <p:cNvSpPr/>
          <p:nvPr/>
        </p:nvSpPr>
        <p:spPr>
          <a:xfrm>
            <a:off x="1331913" y="4443413"/>
            <a:ext cx="7056437"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pic>
        <p:nvPicPr>
          <p:cNvPr id="8198" name="Рисунок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txBox="1">
            <a:spLocks/>
          </p:cNvSpPr>
          <p:nvPr/>
        </p:nvSpPr>
        <p:spPr bwMode="auto">
          <a:xfrm>
            <a:off x="468313" y="1065213"/>
            <a:ext cx="84963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lnSpc>
                <a:spcPct val="140000"/>
              </a:lnSpc>
              <a:buFontTx/>
              <a:buChar char="-"/>
            </a:pPr>
            <a:r>
              <a:rPr lang="kk-KZ" sz="1400">
                <a:solidFill>
                  <a:srgbClr val="002060"/>
                </a:solidFill>
                <a:latin typeface="Arial" pitchFamily="34" charset="0"/>
              </a:rPr>
              <a:t> </a:t>
            </a:r>
            <a:r>
              <a:rPr lang="kk-KZ" sz="1500">
                <a:solidFill>
                  <a:srgbClr val="002060"/>
                </a:solidFill>
                <a:latin typeface="Arial" pitchFamily="34" charset="0"/>
              </a:rPr>
              <a:t>Эмоционалды шығармашылық атмосфераны құру қиындығы.</a:t>
            </a:r>
          </a:p>
          <a:p>
            <a:pPr algn="just" eaLnBrk="1" hangingPunct="1">
              <a:lnSpc>
                <a:spcPct val="140000"/>
              </a:lnSpc>
              <a:buFontTx/>
              <a:buChar char="-"/>
            </a:pPr>
            <a:r>
              <a:rPr lang="kk-KZ" sz="1500">
                <a:solidFill>
                  <a:srgbClr val="002060"/>
                </a:solidFill>
                <a:latin typeface="Arial" pitchFamily="34" charset="0"/>
              </a:rPr>
              <a:t> Оқушылардың ұсынылған тапсырмаларды орындағанына сенімді болу мүмкін емес.</a:t>
            </a:r>
          </a:p>
          <a:p>
            <a:pPr algn="just" eaLnBrk="1" hangingPunct="1">
              <a:lnSpc>
                <a:spcPct val="140000"/>
              </a:lnSpc>
              <a:buFontTx/>
              <a:buChar char="-"/>
            </a:pPr>
            <a:r>
              <a:rPr lang="kk-KZ" sz="1500">
                <a:solidFill>
                  <a:srgbClr val="002060"/>
                </a:solidFill>
                <a:latin typeface="Arial" pitchFamily="34" charset="0"/>
              </a:rPr>
              <a:t> Тұрақты бақылау / қадағалаудың болмауы оқушыны ынталандырудың болмауына әкеледі.</a:t>
            </a:r>
          </a:p>
          <a:p>
            <a:pPr algn="just" eaLnBrk="1" hangingPunct="1">
              <a:lnSpc>
                <a:spcPct val="140000"/>
              </a:lnSpc>
              <a:buFontTx/>
              <a:buChar char="-"/>
            </a:pPr>
            <a:r>
              <a:rPr lang="kk-KZ" sz="1500">
                <a:solidFill>
                  <a:srgbClr val="002060"/>
                </a:solidFill>
                <a:latin typeface="Arial" pitchFamily="34" charset="0"/>
              </a:rPr>
              <a:t> Оқушылар арасында компьютерлік сауаттылықтың болмауы интернет ресурстарын пайдалануды шектейді.</a:t>
            </a:r>
          </a:p>
          <a:p>
            <a:pPr algn="just" eaLnBrk="1" hangingPunct="1">
              <a:lnSpc>
                <a:spcPct val="140000"/>
              </a:lnSpc>
              <a:buFontTx/>
              <a:buChar char="-"/>
            </a:pPr>
            <a:r>
              <a:rPr lang="kk-KZ" sz="1500">
                <a:solidFill>
                  <a:srgbClr val="002060"/>
                </a:solidFill>
                <a:latin typeface="Arial" pitchFamily="34" charset="0"/>
              </a:rPr>
              <a:t> Қашықтықтан оқыту сабақтары мен тапсырмаларын әзірлеудің өте жоғары күрделілігі.</a:t>
            </a:r>
          </a:p>
          <a:p>
            <a:pPr algn="just" eaLnBrk="1" hangingPunct="1">
              <a:lnSpc>
                <a:spcPct val="140000"/>
              </a:lnSpc>
              <a:buFontTx/>
              <a:buChar char="-"/>
            </a:pPr>
            <a:r>
              <a:rPr lang="kk-KZ" sz="1500">
                <a:solidFill>
                  <a:srgbClr val="002060"/>
                </a:solidFill>
                <a:latin typeface="Arial" pitchFamily="34" charset="0"/>
              </a:rPr>
              <a:t> Мұғалім білім беру үрдісінде оқушылардың эмоциясын, эмоционалды жағдайын көре алмайды.</a:t>
            </a:r>
          </a:p>
          <a:p>
            <a:pPr algn="ctr" eaLnBrk="1" hangingPunct="1">
              <a:lnSpc>
                <a:spcPct val="140000"/>
              </a:lnSpc>
              <a:buFontTx/>
              <a:buChar char="-"/>
            </a:pPr>
            <a:endParaRPr lang="ru-RU" sz="1400">
              <a:solidFill>
                <a:srgbClr val="002060"/>
              </a:solidFill>
              <a:latin typeface="Arial" pitchFamily="34" charset="0"/>
            </a:endParaRPr>
          </a:p>
        </p:txBody>
      </p:sp>
      <p:pic>
        <p:nvPicPr>
          <p:cNvPr id="9219"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Прямоугольник 2"/>
          <p:cNvSpPr>
            <a:spLocks noChangeArrowheads="1"/>
          </p:cNvSpPr>
          <p:nvPr/>
        </p:nvSpPr>
        <p:spPr bwMode="auto">
          <a:xfrm>
            <a:off x="2079625" y="411163"/>
            <a:ext cx="452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just" eaLnBrk="1" hangingPunct="1"/>
            <a:r>
              <a:rPr lang="kk-KZ" altLang="ru-RU" sz="2000" b="1">
                <a:solidFill>
                  <a:srgbClr val="C00000"/>
                </a:solidFill>
                <a:latin typeface="Arial" pitchFamily="34" charset="0"/>
              </a:rPr>
              <a:t>Қашықтан оқыту: қиындықтар</a:t>
            </a:r>
          </a:p>
        </p:txBody>
      </p:sp>
      <p:sp>
        <p:nvSpPr>
          <p:cNvPr id="6" name="Прямоугольник 5"/>
          <p:cNvSpPr/>
          <p:nvPr/>
        </p:nvSpPr>
        <p:spPr>
          <a:xfrm>
            <a:off x="539750" y="938213"/>
            <a:ext cx="8353425"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
        <p:nvSpPr>
          <p:cNvPr id="9" name="Прямоугольник 8"/>
          <p:cNvSpPr/>
          <p:nvPr/>
        </p:nvSpPr>
        <p:spPr>
          <a:xfrm>
            <a:off x="508000" y="4443413"/>
            <a:ext cx="8353425"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Равнобедренный треугольник 23"/>
          <p:cNvGrpSpPr>
            <a:grpSpLocks/>
          </p:cNvGrpSpPr>
          <p:nvPr/>
        </p:nvGrpSpPr>
        <p:grpSpPr bwMode="auto">
          <a:xfrm>
            <a:off x="0" y="0"/>
            <a:ext cx="3644900" cy="5143500"/>
            <a:chOff x="0" y="0"/>
            <a:chExt cx="2296" cy="3240"/>
          </a:xfrm>
        </p:grpSpPr>
        <p:pic>
          <p:nvPicPr>
            <p:cNvPr id="10265" name="Равнобедренный треугольник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6"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Text Box 2"/>
            <p:cNvSpPr txBox="1">
              <a:spLocks noChangeArrowheads="1"/>
            </p:cNvSpPr>
            <p:nvPr/>
          </p:nvSpPr>
          <p:spPr bwMode="auto">
            <a:xfrm rot="5400000">
              <a:off x="-236" y="1046"/>
              <a:ext cx="1620"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ru-RU">
                <a:solidFill>
                  <a:srgbClr val="C00000"/>
                </a:solidFill>
              </a:endParaRPr>
            </a:p>
          </p:txBody>
        </p:sp>
      </p:grpSp>
      <p:sp>
        <p:nvSpPr>
          <p:cNvPr id="4108" name="TextBox 111"/>
          <p:cNvSpPr txBox="1">
            <a:spLocks noChangeArrowheads="1"/>
          </p:cNvSpPr>
          <p:nvPr/>
        </p:nvSpPr>
        <p:spPr bwMode="auto">
          <a:xfrm>
            <a:off x="1187450" y="123825"/>
            <a:ext cx="3132138" cy="307975"/>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smtClean="0">
                <a:solidFill>
                  <a:srgbClr val="C00000"/>
                </a:solidFill>
                <a:latin typeface="Arial" pitchFamily="34" charset="0"/>
              </a:rPr>
              <a:t> </a:t>
            </a:r>
            <a:r>
              <a:rPr lang="ru-RU" altLang="ru-RU" sz="1400" b="1" smtClean="0">
                <a:solidFill>
                  <a:srgbClr val="C00000"/>
                </a:solidFill>
                <a:latin typeface="Arial" pitchFamily="34" charset="0"/>
              </a:rPr>
              <a:t>Нәтижелерді басқару</a:t>
            </a:r>
          </a:p>
        </p:txBody>
      </p:sp>
      <p:sp>
        <p:nvSpPr>
          <p:cNvPr id="10244" name="TextBox 133"/>
          <p:cNvSpPr txBox="1">
            <a:spLocks noChangeArrowheads="1"/>
          </p:cNvSpPr>
          <p:nvPr/>
        </p:nvSpPr>
        <p:spPr bwMode="auto">
          <a:xfrm>
            <a:off x="-61913" y="1706563"/>
            <a:ext cx="313055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sz="2400" b="1">
                <a:solidFill>
                  <a:srgbClr val="C00000"/>
                </a:solidFill>
                <a:latin typeface="Arial" pitchFamily="34" charset="0"/>
              </a:rPr>
              <a:t>Қашықтан оқытуды ұйымдастырудың 4 қадамы</a:t>
            </a:r>
          </a:p>
        </p:txBody>
      </p:sp>
      <p:sp>
        <p:nvSpPr>
          <p:cNvPr id="113" name="Прямоугольник 112"/>
          <p:cNvSpPr/>
          <p:nvPr/>
        </p:nvSpPr>
        <p:spPr>
          <a:xfrm rot="2114555">
            <a:off x="-806450" y="1117600"/>
            <a:ext cx="4754563" cy="90488"/>
          </a:xfrm>
          <a:prstGeom prst="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sp>
        <p:nvSpPr>
          <p:cNvPr id="114" name="Прямоугольник 113"/>
          <p:cNvSpPr/>
          <p:nvPr/>
        </p:nvSpPr>
        <p:spPr>
          <a:xfrm rot="19485445" flipV="1">
            <a:off x="-806450" y="3935413"/>
            <a:ext cx="4754563" cy="9048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grpSp>
        <p:nvGrpSpPr>
          <p:cNvPr id="2" name="Группа 122"/>
          <p:cNvGrpSpPr/>
          <p:nvPr/>
        </p:nvGrpSpPr>
        <p:grpSpPr>
          <a:xfrm rot="16200000">
            <a:off x="678518" y="272544"/>
            <a:ext cx="499804" cy="489704"/>
            <a:chOff x="2428860" y="1000114"/>
            <a:chExt cx="1571636" cy="1354859"/>
          </a:xfrm>
          <a:effectLst>
            <a:outerShdw blurRad="63500" sx="102000" sy="102000" algn="ctr" rotWithShape="0">
              <a:prstClr val="black">
                <a:alpha val="40000"/>
              </a:prstClr>
            </a:outerShdw>
          </a:effectLst>
        </p:grpSpPr>
        <p:sp>
          <p:nvSpPr>
            <p:cNvPr id="124" name="Шестиугольник 123"/>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25" name="Шестиугольник 124"/>
            <p:cNvSpPr/>
            <p:nvPr/>
          </p:nvSpPr>
          <p:spPr>
            <a:xfrm>
              <a:off x="2676036" y="1213196"/>
              <a:ext cx="1077285" cy="928694"/>
            </a:xfrm>
            <a:prstGeom prst="hexagon">
              <a:avLst/>
            </a:prstGeom>
            <a:gradFill flip="none" rotWithShape="1">
              <a:gsLst>
                <a:gs pos="0">
                  <a:srgbClr val="22F65A"/>
                </a:gs>
                <a:gs pos="50000">
                  <a:srgbClr val="00B050"/>
                </a:gs>
                <a:gs pos="50000">
                  <a:srgbClr val="00A249"/>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0248" name="TextBox 131"/>
          <p:cNvSpPr txBox="1">
            <a:spLocks noChangeArrowheads="1"/>
          </p:cNvSpPr>
          <p:nvPr/>
        </p:nvSpPr>
        <p:spPr bwMode="auto">
          <a:xfrm>
            <a:off x="755650" y="3397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1</a:t>
            </a:r>
          </a:p>
        </p:txBody>
      </p:sp>
      <p:sp>
        <p:nvSpPr>
          <p:cNvPr id="10249" name="TextBox 57"/>
          <p:cNvSpPr txBox="1">
            <a:spLocks noChangeArrowheads="1"/>
          </p:cNvSpPr>
          <p:nvPr/>
        </p:nvSpPr>
        <p:spPr bwMode="auto">
          <a:xfrm>
            <a:off x="1619250" y="411163"/>
            <a:ext cx="6265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ru-RU" altLang="ru-RU" sz="900">
                <a:solidFill>
                  <a:srgbClr val="002060"/>
                </a:solidFill>
                <a:latin typeface="Arial" pitchFamily="34" charset="0"/>
              </a:rPr>
              <a:t>Бастапқы жағдайда ҚО әрдайым мұғалімдер оқушылардан күткен нәтижелерді бере бермейді, өйткені біздің елімізде мұндай оқыту түрі алғаш рет өткізілуде. Сондықтан ҚО мұғалімдерге оқушыларға курстың негізгі мақсаттарына жетуге қалай көмектесетіні туралы шығармашылық және икемді түсінуді қажет етеді. Ең алдымен, оқушылардың өзін жайлы сезінуіне және пәннің, курстың оқу мақсаттарын мұқият қадағалап отыруына назар аудару қажет.</a:t>
            </a:r>
          </a:p>
        </p:txBody>
      </p:sp>
      <p:sp>
        <p:nvSpPr>
          <p:cNvPr id="4116" name="TextBox 78"/>
          <p:cNvSpPr txBox="1">
            <a:spLocks noChangeArrowheads="1"/>
          </p:cNvSpPr>
          <p:nvPr/>
        </p:nvSpPr>
        <p:spPr bwMode="auto">
          <a:xfrm>
            <a:off x="2771775" y="1276350"/>
            <a:ext cx="2663825" cy="306388"/>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smtClean="0">
                <a:solidFill>
                  <a:srgbClr val="C00000"/>
                </a:solidFill>
                <a:latin typeface="Arial" pitchFamily="34" charset="0"/>
              </a:rPr>
              <a:t> </a:t>
            </a:r>
            <a:r>
              <a:rPr lang="ru-RU" altLang="ru-RU" sz="1400" b="1" smtClean="0">
                <a:solidFill>
                  <a:srgbClr val="C00000"/>
                </a:solidFill>
                <a:latin typeface="Arial" pitchFamily="34" charset="0"/>
              </a:rPr>
              <a:t>Бағалау әдістері</a:t>
            </a:r>
          </a:p>
        </p:txBody>
      </p:sp>
      <p:sp>
        <p:nvSpPr>
          <p:cNvPr id="4119" name="TextBox 82"/>
          <p:cNvSpPr txBox="1">
            <a:spLocks noChangeArrowheads="1"/>
          </p:cNvSpPr>
          <p:nvPr/>
        </p:nvSpPr>
        <p:spPr bwMode="auto">
          <a:xfrm>
            <a:off x="3635375" y="2571750"/>
            <a:ext cx="5327650" cy="307975"/>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b="1" smtClean="0">
                <a:solidFill>
                  <a:srgbClr val="C00000"/>
                </a:solidFill>
                <a:latin typeface="Arial" pitchFamily="34" charset="0"/>
              </a:rPr>
              <a:t>Оқыту үшін технологиялар мен платформаларды таңдау</a:t>
            </a:r>
          </a:p>
        </p:txBody>
      </p:sp>
      <p:sp>
        <p:nvSpPr>
          <p:cNvPr id="110" name="Прямоугольник 109"/>
          <p:cNvSpPr/>
          <p:nvPr/>
        </p:nvSpPr>
        <p:spPr>
          <a:xfrm>
            <a:off x="4210050" y="4156075"/>
            <a:ext cx="4338638" cy="361950"/>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sp>
        <p:nvSpPr>
          <p:cNvPr id="137" name="Прямоугольник 136"/>
          <p:cNvSpPr/>
          <p:nvPr/>
        </p:nvSpPr>
        <p:spPr>
          <a:xfrm>
            <a:off x="3451225" y="4581525"/>
            <a:ext cx="5097463" cy="361950"/>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srgbClr val="FFFFFF"/>
              </a:solidFill>
              <a:cs typeface="Arial" pitchFamily="34" charset="0"/>
            </a:endParaRPr>
          </a:p>
        </p:txBody>
      </p:sp>
      <p:sp>
        <p:nvSpPr>
          <p:cNvPr id="4127" name="TextBox 84"/>
          <p:cNvSpPr txBox="1">
            <a:spLocks noChangeArrowheads="1"/>
          </p:cNvSpPr>
          <p:nvPr/>
        </p:nvSpPr>
        <p:spPr bwMode="auto">
          <a:xfrm>
            <a:off x="2195513" y="3651250"/>
            <a:ext cx="5616575" cy="307975"/>
          </a:xfrm>
          <a:prstGeom prst="rect">
            <a:avLst/>
          </a:prstGeom>
          <a:noFill/>
          <a:ln w="9525">
            <a:solidFill>
              <a:schemeClr val="accent5">
                <a:lumMod val="50000"/>
              </a:schemeClr>
            </a:solidFill>
            <a:miter lim="800000"/>
            <a:headEnd/>
            <a:tailEnd/>
          </a:ln>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ru-RU" altLang="ru-RU" sz="1400" b="1" smtClean="0">
                <a:solidFill>
                  <a:srgbClr val="C00000"/>
                </a:solidFill>
                <a:latin typeface="Arial" pitchFamily="34" charset="0"/>
              </a:rPr>
              <a:t>Инклюзивті, қолдаушы орта құру</a:t>
            </a:r>
          </a:p>
        </p:txBody>
      </p:sp>
      <p:sp>
        <p:nvSpPr>
          <p:cNvPr id="10255" name="TextBox 85"/>
          <p:cNvSpPr txBox="1">
            <a:spLocks noChangeArrowheads="1"/>
          </p:cNvSpPr>
          <p:nvPr/>
        </p:nvSpPr>
        <p:spPr bwMode="auto">
          <a:xfrm>
            <a:off x="2195513" y="3943350"/>
            <a:ext cx="5976937"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r>
              <a:rPr lang="ru-RU" altLang="ru-RU" sz="900">
                <a:solidFill>
                  <a:srgbClr val="002060"/>
                </a:solidFill>
                <a:latin typeface="Arial" pitchFamily="34" charset="0"/>
              </a:rPr>
              <a:t>Тиімді оқытуды қолдайтын орта құру қажет.</a:t>
            </a:r>
          </a:p>
          <a:p>
            <a:pPr algn="just" eaLnBrk="1" hangingPunct="1">
              <a:buFontTx/>
              <a:buChar char="-"/>
            </a:pPr>
            <a:r>
              <a:rPr lang="kk-KZ" altLang="ru-RU" sz="900">
                <a:solidFill>
                  <a:srgbClr val="002060"/>
                </a:solidFill>
                <a:latin typeface="Arial" pitchFamily="34" charset="0"/>
              </a:rPr>
              <a:t>Оқушылардың қажеттіліктерін анықтау;</a:t>
            </a:r>
          </a:p>
          <a:p>
            <a:pPr algn="just" eaLnBrk="1" hangingPunct="1">
              <a:buFontTx/>
              <a:buChar char="-"/>
            </a:pPr>
            <a:r>
              <a:rPr lang="kk-KZ" altLang="ru-RU" sz="900">
                <a:solidFill>
                  <a:srgbClr val="002060"/>
                </a:solidFill>
                <a:latin typeface="Arial" pitchFamily="34" charset="0"/>
              </a:rPr>
              <a:t>Студентті оқуға ынталандыратын жеке хабарламалар жіберу;</a:t>
            </a:r>
          </a:p>
          <a:p>
            <a:pPr algn="just" eaLnBrk="1" hangingPunct="1">
              <a:buFontTx/>
              <a:buChar char="-"/>
            </a:pPr>
            <a:r>
              <a:rPr lang="kk-KZ" altLang="ru-RU" sz="900">
                <a:solidFill>
                  <a:srgbClr val="002060"/>
                </a:solidFill>
                <a:latin typeface="Arial" pitchFamily="34" charset="0"/>
              </a:rPr>
              <a:t>Оқушының қажеттіліктеріне сәйкес жеке онлайн сабақтар өткізу;</a:t>
            </a:r>
          </a:p>
          <a:p>
            <a:pPr algn="just" eaLnBrk="1" hangingPunct="1">
              <a:buFontTx/>
              <a:buChar char="-"/>
            </a:pPr>
            <a:r>
              <a:rPr lang="kk-KZ" altLang="ru-RU" sz="900">
                <a:solidFill>
                  <a:srgbClr val="002060"/>
                </a:solidFill>
                <a:latin typeface="Arial" pitchFamily="34" charset="0"/>
              </a:rPr>
              <a:t>Оқушыларға кері байланыс беру;</a:t>
            </a:r>
          </a:p>
          <a:p>
            <a:pPr algn="just" eaLnBrk="1" hangingPunct="1">
              <a:buFontTx/>
              <a:buChar char="-"/>
            </a:pPr>
            <a:r>
              <a:rPr lang="kk-KZ" altLang="ru-RU" sz="900">
                <a:solidFill>
                  <a:srgbClr val="002060"/>
                </a:solidFill>
                <a:latin typeface="Arial" pitchFamily="34" charset="0"/>
              </a:rPr>
              <a:t>Оқушылардың АКТ құзіреттілігін ескере отыра ресурстарды таңдау;</a:t>
            </a:r>
          </a:p>
          <a:p>
            <a:pPr algn="just" eaLnBrk="1" hangingPunct="1">
              <a:buFontTx/>
              <a:buChar char="-"/>
            </a:pPr>
            <a:r>
              <a:rPr lang="kk-KZ" altLang="ru-RU" sz="900">
                <a:solidFill>
                  <a:srgbClr val="002060"/>
                </a:solidFill>
                <a:latin typeface="Arial" pitchFamily="34" charset="0"/>
              </a:rPr>
              <a:t>Оқушылардың отбасылық / әлеуметтік мүмкіндіктеріндегі айырмашылықтарды ескеру.</a:t>
            </a:r>
            <a:endParaRPr lang="ru-RU" altLang="ru-RU" sz="900">
              <a:solidFill>
                <a:srgbClr val="002060"/>
              </a:solidFill>
              <a:latin typeface="Arial" pitchFamily="34" charset="0"/>
            </a:endParaRPr>
          </a:p>
        </p:txBody>
      </p:sp>
      <p:grpSp>
        <p:nvGrpSpPr>
          <p:cNvPr id="3" name="Группа 144"/>
          <p:cNvGrpSpPr/>
          <p:nvPr/>
        </p:nvGrpSpPr>
        <p:grpSpPr>
          <a:xfrm rot="16200000">
            <a:off x="2694742" y="2792824"/>
            <a:ext cx="499804" cy="489704"/>
            <a:chOff x="2428860" y="1000114"/>
            <a:chExt cx="1571636" cy="1354859"/>
          </a:xfrm>
          <a:effectLst>
            <a:outerShdw blurRad="63500" sx="102000" sy="102000" algn="ctr" rotWithShape="0">
              <a:prstClr val="black">
                <a:alpha val="40000"/>
              </a:prstClr>
            </a:outerShdw>
          </a:effectLst>
        </p:grpSpPr>
        <p:sp>
          <p:nvSpPr>
            <p:cNvPr id="146" name="Шестиугольник 145"/>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7" name="Шестиугольник 146"/>
            <p:cNvSpPr/>
            <p:nvPr/>
          </p:nvSpPr>
          <p:spPr>
            <a:xfrm>
              <a:off x="2676036" y="1213196"/>
              <a:ext cx="1077285" cy="928694"/>
            </a:xfrm>
            <a:prstGeom prst="hexagon">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4" name="Группа 141"/>
          <p:cNvGrpSpPr/>
          <p:nvPr/>
        </p:nvGrpSpPr>
        <p:grpSpPr>
          <a:xfrm rot="16200000">
            <a:off x="2118678" y="1352664"/>
            <a:ext cx="499804" cy="489704"/>
            <a:chOff x="2428860" y="1000114"/>
            <a:chExt cx="1571636" cy="1354859"/>
          </a:xfrm>
          <a:effectLst>
            <a:outerShdw blurRad="63500" sx="102000" sy="102000" algn="ctr" rotWithShape="0">
              <a:prstClr val="black">
                <a:alpha val="40000"/>
              </a:prstClr>
            </a:outerShdw>
          </a:effectLst>
        </p:grpSpPr>
        <p:sp>
          <p:nvSpPr>
            <p:cNvPr id="143" name="Шестиугольник 142"/>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4" name="Шестиугольник 143"/>
            <p:cNvSpPr/>
            <p:nvPr/>
          </p:nvSpPr>
          <p:spPr>
            <a:xfrm>
              <a:off x="2676036" y="1213196"/>
              <a:ext cx="1077285" cy="928694"/>
            </a:xfrm>
            <a:prstGeom prst="hexagon">
              <a:avLst/>
            </a:prstGeom>
            <a:solidFill>
              <a:srgbClr val="FFC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grpSp>
        <p:nvGrpSpPr>
          <p:cNvPr id="5" name="Группа 147"/>
          <p:cNvGrpSpPr/>
          <p:nvPr/>
        </p:nvGrpSpPr>
        <p:grpSpPr>
          <a:xfrm rot="16200000">
            <a:off x="1542614" y="3584912"/>
            <a:ext cx="499804" cy="489704"/>
            <a:chOff x="2428860" y="1000114"/>
            <a:chExt cx="1571636" cy="1354859"/>
          </a:xfrm>
          <a:effectLst>
            <a:outerShdw blurRad="63500" sx="102000" sy="102000" algn="ctr" rotWithShape="0">
              <a:prstClr val="black">
                <a:alpha val="40000"/>
              </a:prstClr>
            </a:outerShdw>
          </a:effectLst>
        </p:grpSpPr>
        <p:sp>
          <p:nvSpPr>
            <p:cNvPr id="149" name="Шестиугольник 148"/>
            <p:cNvSpPr/>
            <p:nvPr/>
          </p:nvSpPr>
          <p:spPr>
            <a:xfrm>
              <a:off x="2428861" y="1000113"/>
              <a:ext cx="1571636" cy="1354859"/>
            </a:xfrm>
            <a:prstGeom prst="hexagon">
              <a:avLst/>
            </a:prstGeom>
            <a:solidFill>
              <a:schemeClr val="bg1"/>
            </a:solidFill>
            <a:ln>
              <a:noFill/>
            </a:ln>
            <a:effectLst>
              <a:innerShdw blurRad="330200" dist="2032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0" name="Шестиугольник 149"/>
            <p:cNvSpPr/>
            <p:nvPr/>
          </p:nvSpPr>
          <p:spPr>
            <a:xfrm>
              <a:off x="2676036" y="1213196"/>
              <a:ext cx="1077285" cy="928694"/>
            </a:xfrm>
            <a:prstGeom prst="hexagon">
              <a:avLst/>
            </a:prstGeom>
            <a:solidFill>
              <a:srgbClr val="7030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grpSp>
      <p:sp>
        <p:nvSpPr>
          <p:cNvPr id="10259" name="TextBox 165"/>
          <p:cNvSpPr txBox="1">
            <a:spLocks noChangeArrowheads="1"/>
          </p:cNvSpPr>
          <p:nvPr/>
        </p:nvSpPr>
        <p:spPr bwMode="auto">
          <a:xfrm>
            <a:off x="2771775" y="28590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3</a:t>
            </a:r>
          </a:p>
        </p:txBody>
      </p:sp>
      <p:sp>
        <p:nvSpPr>
          <p:cNvPr id="10260" name="TextBox 166"/>
          <p:cNvSpPr txBox="1">
            <a:spLocks noChangeArrowheads="1"/>
          </p:cNvSpPr>
          <p:nvPr/>
        </p:nvSpPr>
        <p:spPr bwMode="auto">
          <a:xfrm>
            <a:off x="2195513" y="14192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2</a:t>
            </a:r>
          </a:p>
        </p:txBody>
      </p:sp>
      <p:sp>
        <p:nvSpPr>
          <p:cNvPr id="10261" name="TextBox 167"/>
          <p:cNvSpPr txBox="1">
            <a:spLocks noChangeArrowheads="1"/>
          </p:cNvSpPr>
          <p:nvPr/>
        </p:nvSpPr>
        <p:spPr bwMode="auto">
          <a:xfrm>
            <a:off x="1619250" y="36512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ru-RU" altLang="ru-RU">
                <a:solidFill>
                  <a:schemeClr val="bg1"/>
                </a:solidFill>
                <a:latin typeface="Century Gothic" pitchFamily="34" charset="0"/>
              </a:rPr>
              <a:t>4</a:t>
            </a:r>
          </a:p>
        </p:txBody>
      </p:sp>
      <p:sp>
        <p:nvSpPr>
          <p:cNvPr id="83" name="Прямоугольник 82"/>
          <p:cNvSpPr/>
          <p:nvPr/>
        </p:nvSpPr>
        <p:spPr bwMode="auto">
          <a:xfrm>
            <a:off x="3348038" y="1635125"/>
            <a:ext cx="5040312" cy="792163"/>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kk-KZ" sz="900" dirty="0">
                <a:solidFill>
                  <a:srgbClr val="002060"/>
                </a:solidFill>
                <a:latin typeface="Arial" pitchFamily="34" charset="0"/>
                <a:cs typeface="Arial" pitchFamily="34" charset="0"/>
              </a:rPr>
              <a:t>Онлайн форматта жақсы оқу нәтижелеріне қалай қол жеткізуге болатындығын анықтау маңызды. Сірә, сізге оқушыларға өздерінің жаттығуларын, мүмкіндіктерін жаңа жолмен көрсетуге көмектесу керек болады. Бағалау әдістерін жоспарлау қажет (мұғалімдерді бағалау, өзін-өзі бағалау және оқушылардың өзін-өзі бағалауы)</a:t>
            </a:r>
            <a:endParaRPr lang="ru-RU" sz="900" dirty="0">
              <a:solidFill>
                <a:srgbClr val="002060"/>
              </a:solidFill>
              <a:latin typeface="Arial" pitchFamily="34" charset="0"/>
              <a:cs typeface="Arial" pitchFamily="34" charset="0"/>
            </a:endParaRPr>
          </a:p>
        </p:txBody>
      </p:sp>
      <p:sp>
        <p:nvSpPr>
          <p:cNvPr id="84" name="Прямоугольник 83"/>
          <p:cNvSpPr/>
          <p:nvPr/>
        </p:nvSpPr>
        <p:spPr bwMode="auto">
          <a:xfrm>
            <a:off x="3348038" y="2932113"/>
            <a:ext cx="5327650" cy="647700"/>
          </a:xfrm>
          <a:prstGeom prst="rect">
            <a:avLst/>
          </a:prstGeom>
          <a:gradFill flip="none" rotWithShape="1">
            <a:gsLst>
              <a:gs pos="0">
                <a:schemeClr val="bg1">
                  <a:alpha val="0"/>
                </a:schemeClr>
              </a:gs>
              <a:gs pos="5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kk-KZ" sz="900" dirty="0">
                <a:solidFill>
                  <a:srgbClr val="002060"/>
                </a:solidFill>
                <a:latin typeface="Arial" pitchFamily="34" charset="0"/>
                <a:cs typeface="Arial" pitchFamily="34" charset="0"/>
              </a:rPr>
              <a:t>Мұғалімдер онлайн режимінде оқу үрдісін ұйымдастыруға мүмкіндік беретін түрлі платформаларды қолдана алады.  Мысалы, </a:t>
            </a:r>
            <a:r>
              <a:rPr lang="ru-RU" altLang="ru-RU" sz="900" dirty="0">
                <a:solidFill>
                  <a:srgbClr val="002060"/>
                </a:solidFill>
                <a:latin typeface="Arial" pitchFamily="34" charset="0"/>
                <a:cs typeface="Arial" pitchFamily="34" charset="0"/>
              </a:rPr>
              <a:t>АИС «</a:t>
            </a:r>
            <a:r>
              <a:rPr lang="kk-KZ" altLang="ru-RU" sz="900" dirty="0">
                <a:solidFill>
                  <a:srgbClr val="002060"/>
                </a:solidFill>
                <a:latin typeface="Arial" pitchFamily="34" charset="0"/>
                <a:cs typeface="Arial" pitchFamily="34" charset="0"/>
              </a:rPr>
              <a:t>Күнделік», </a:t>
            </a:r>
            <a:r>
              <a:rPr lang="en-US" altLang="ru-RU" sz="900" dirty="0">
                <a:solidFill>
                  <a:srgbClr val="002060"/>
                </a:solidFill>
                <a:latin typeface="Arial" pitchFamily="34" charset="0"/>
                <a:cs typeface="Arial" pitchFamily="34" charset="0"/>
              </a:rPr>
              <a:t>zoom.us</a:t>
            </a:r>
            <a:r>
              <a:rPr lang="kk-KZ" altLang="ru-RU" sz="900" dirty="0">
                <a:solidFill>
                  <a:srgbClr val="002060"/>
                </a:solidFill>
                <a:latin typeface="Arial" pitchFamily="34" charset="0"/>
                <a:cs typeface="Arial" pitchFamily="34" charset="0"/>
              </a:rPr>
              <a:t>, </a:t>
            </a:r>
            <a:r>
              <a:rPr lang="en-US" altLang="ru-RU" sz="900" dirty="0">
                <a:solidFill>
                  <a:srgbClr val="002060"/>
                </a:solidFill>
                <a:latin typeface="Arial" pitchFamily="34" charset="0"/>
                <a:cs typeface="Arial" pitchFamily="34" charset="0"/>
              </a:rPr>
              <a:t>sabak.kz</a:t>
            </a:r>
            <a:r>
              <a:rPr lang="kk-KZ" altLang="ru-RU" sz="900" dirty="0">
                <a:solidFill>
                  <a:srgbClr val="002060"/>
                </a:solidFill>
                <a:latin typeface="Arial" pitchFamily="34" charset="0"/>
                <a:cs typeface="Arial" pitchFamily="34" charset="0"/>
              </a:rPr>
              <a:t> және т.б.</a:t>
            </a:r>
            <a:r>
              <a:rPr lang="ru-RU" altLang="ru-RU" sz="900" dirty="0">
                <a:solidFill>
                  <a:srgbClr val="002060"/>
                </a:solidFill>
                <a:latin typeface="Arial" pitchFamily="34" charset="0"/>
                <a:cs typeface="Arial" pitchFamily="34" charset="0"/>
              </a:rPr>
              <a:t>, </a:t>
            </a:r>
            <a:r>
              <a:rPr lang="ru-RU" altLang="ru-RU" sz="900" dirty="0" err="1">
                <a:solidFill>
                  <a:srgbClr val="002060"/>
                </a:solidFill>
                <a:latin typeface="Arial" pitchFamily="34" charset="0"/>
                <a:cs typeface="Arial" pitchFamily="34" charset="0"/>
              </a:rPr>
              <a:t>сонымен</a:t>
            </a:r>
            <a:r>
              <a:rPr lang="ru-RU" altLang="ru-RU" sz="900" dirty="0">
                <a:solidFill>
                  <a:srgbClr val="002060"/>
                </a:solidFill>
                <a:latin typeface="Arial" pitchFamily="34" charset="0"/>
                <a:cs typeface="Arial" pitchFamily="34" charset="0"/>
              </a:rPr>
              <a:t> </a:t>
            </a:r>
            <a:r>
              <a:rPr lang="ru-RU" altLang="ru-RU" sz="900" dirty="0" err="1">
                <a:solidFill>
                  <a:srgbClr val="002060"/>
                </a:solidFill>
                <a:latin typeface="Arial" pitchFamily="34" charset="0"/>
                <a:cs typeface="Arial" pitchFamily="34" charset="0"/>
              </a:rPr>
              <a:t>қатар</a:t>
            </a:r>
            <a:r>
              <a:rPr lang="ru-RU" altLang="ru-RU" sz="900" dirty="0">
                <a:solidFill>
                  <a:srgbClr val="002060"/>
                </a:solidFill>
                <a:latin typeface="Arial" pitchFamily="34" charset="0"/>
                <a:cs typeface="Arial" pitchFamily="34" charset="0"/>
              </a:rPr>
              <a:t> </a:t>
            </a:r>
            <a:r>
              <a:rPr lang="en-US" sz="900" dirty="0">
                <a:solidFill>
                  <a:srgbClr val="002060"/>
                </a:solidFill>
                <a:latin typeface="Arial" pitchFamily="34" charset="0"/>
                <a:cs typeface="Arial" pitchFamily="34" charset="0"/>
              </a:rPr>
              <a:t>MS TEAMS </a:t>
            </a:r>
            <a:r>
              <a:rPr lang="kk-KZ" sz="900" dirty="0">
                <a:solidFill>
                  <a:srgbClr val="002060"/>
                </a:solidFill>
                <a:latin typeface="Arial" pitchFamily="34" charset="0"/>
                <a:cs typeface="Arial" pitchFamily="34" charset="0"/>
              </a:rPr>
              <a:t>(</a:t>
            </a:r>
            <a:r>
              <a:rPr lang="en-US" sz="900" dirty="0">
                <a:solidFill>
                  <a:srgbClr val="002060"/>
                </a:solidFill>
                <a:latin typeface="Arial" pitchFamily="34" charset="0"/>
                <a:cs typeface="Arial" pitchFamily="34" charset="0"/>
              </a:rPr>
              <a:t>Google-</a:t>
            </a:r>
            <a:r>
              <a:rPr lang="kk-KZ" sz="900" dirty="0">
                <a:solidFill>
                  <a:srgbClr val="002060"/>
                </a:solidFill>
                <a:latin typeface="Arial" pitchFamily="34" charset="0"/>
                <a:cs typeface="Arial" pitchFamily="34" charset="0"/>
              </a:rPr>
              <a:t>құжаттар ресурсы, группы текстовых сообщений </a:t>
            </a:r>
            <a:r>
              <a:rPr lang="en-US" sz="900" dirty="0">
                <a:solidFill>
                  <a:srgbClr val="002060"/>
                </a:solidFill>
                <a:latin typeface="Arial" pitchFamily="34" charset="0"/>
                <a:cs typeface="Arial" pitchFamily="34" charset="0"/>
              </a:rPr>
              <a:t> </a:t>
            </a:r>
            <a:r>
              <a:rPr lang="en-US" sz="900" dirty="0" err="1">
                <a:solidFill>
                  <a:srgbClr val="002060"/>
                </a:solidFill>
                <a:latin typeface="Arial" pitchFamily="34" charset="0"/>
                <a:cs typeface="Arial" pitchFamily="34" charset="0"/>
              </a:rPr>
              <a:t>WhatsApp</a:t>
            </a:r>
            <a:r>
              <a:rPr lang="kk-KZ" sz="900" dirty="0">
                <a:solidFill>
                  <a:srgbClr val="002060"/>
                </a:solidFill>
                <a:latin typeface="Arial" pitchFamily="34" charset="0"/>
                <a:cs typeface="Arial" pitchFamily="34" charset="0"/>
              </a:rPr>
              <a:t> және т.б. мәтіндік хабарлама топтары) сияқты сандық сервистер, платформалар.</a:t>
            </a:r>
            <a:endParaRPr lang="ru-RU" sz="900" dirty="0">
              <a:solidFill>
                <a:srgbClr val="002060"/>
              </a:solidFill>
              <a:latin typeface="Arial" pitchFamily="34" charset="0"/>
              <a:cs typeface="Arial" pitchFamily="34" charset="0"/>
            </a:endParaRPr>
          </a:p>
        </p:txBody>
      </p:sp>
      <p:pic>
        <p:nvPicPr>
          <p:cNvPr id="10264" name="Рисунок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Образовательный контент как инструмент маркетинга"/>
          <p:cNvPicPr>
            <a:picLocks noChangeAspect="1" noChangeArrowheads="1"/>
          </p:cNvPicPr>
          <p:nvPr/>
        </p:nvPicPr>
        <p:blipFill>
          <a:blip r:embed="rId2"/>
          <a:srcRect/>
          <a:stretch>
            <a:fillRect/>
          </a:stretch>
        </p:blipFill>
        <p:spPr bwMode="auto">
          <a:xfrm>
            <a:off x="419100" y="749300"/>
            <a:ext cx="2305050" cy="996950"/>
          </a:xfrm>
          <a:prstGeom prst="rect">
            <a:avLst/>
          </a:prstGeom>
          <a:noFill/>
          <a:ln>
            <a:solidFill>
              <a:schemeClr val="accent5">
                <a:lumMod val="50000"/>
              </a:schemeClr>
            </a:solidFill>
          </a:ln>
        </p:spPr>
      </p:pic>
      <p:pic>
        <p:nvPicPr>
          <p:cNvPr id="54276" name="Picture 4" descr="Использование мозгового штурма во внеурочной деятельности"/>
          <p:cNvPicPr>
            <a:picLocks noChangeAspect="1" noChangeArrowheads="1"/>
          </p:cNvPicPr>
          <p:nvPr/>
        </p:nvPicPr>
        <p:blipFill>
          <a:blip r:embed="rId3"/>
          <a:srcRect/>
          <a:stretch>
            <a:fillRect/>
          </a:stretch>
        </p:blipFill>
        <p:spPr bwMode="auto">
          <a:xfrm>
            <a:off x="3276600" y="747713"/>
            <a:ext cx="2417763" cy="974725"/>
          </a:xfrm>
          <a:prstGeom prst="rect">
            <a:avLst/>
          </a:prstGeom>
          <a:noFill/>
          <a:ln>
            <a:solidFill>
              <a:schemeClr val="accent5">
                <a:lumMod val="50000"/>
              </a:schemeClr>
            </a:solidFill>
          </a:ln>
        </p:spPr>
      </p:pic>
      <p:pic>
        <p:nvPicPr>
          <p:cNvPr id="54278" name="Picture 6" descr="Важно! Изменение оценивания домашних заданий | Бесплатные онлайн ..."/>
          <p:cNvPicPr>
            <a:picLocks noChangeAspect="1" noChangeArrowheads="1"/>
          </p:cNvPicPr>
          <p:nvPr/>
        </p:nvPicPr>
        <p:blipFill>
          <a:blip r:embed="rId4"/>
          <a:srcRect/>
          <a:stretch>
            <a:fillRect/>
          </a:stretch>
        </p:blipFill>
        <p:spPr bwMode="auto">
          <a:xfrm>
            <a:off x="6259513" y="747713"/>
            <a:ext cx="1997075" cy="1155700"/>
          </a:xfrm>
          <a:prstGeom prst="rect">
            <a:avLst/>
          </a:prstGeom>
          <a:noFill/>
          <a:ln>
            <a:solidFill>
              <a:schemeClr val="accent5">
                <a:lumMod val="50000"/>
              </a:schemeClr>
            </a:solidFill>
          </a:ln>
        </p:spPr>
      </p:pic>
      <p:sp>
        <p:nvSpPr>
          <p:cNvPr id="7" name="Прямоугольник 6"/>
          <p:cNvSpPr/>
          <p:nvPr/>
        </p:nvSpPr>
        <p:spPr>
          <a:xfrm>
            <a:off x="1120775" y="1420813"/>
            <a:ext cx="909638" cy="277812"/>
          </a:xfrm>
          <a:prstGeom prst="rect">
            <a:avLst/>
          </a:prstGeom>
          <a:solidFill>
            <a:schemeClr val="bg1"/>
          </a:solidFill>
          <a:ln>
            <a:solidFill>
              <a:schemeClr val="accent5">
                <a:lumMod val="50000"/>
              </a:schemeClr>
            </a:solidFill>
          </a:ln>
        </p:spPr>
        <p:txBody>
          <a:bodyPr>
            <a:spAutoFit/>
          </a:bodyPr>
          <a:lstStyle/>
          <a:p>
            <a:pPr algn="ctr">
              <a:defRPr/>
            </a:pPr>
            <a:r>
              <a:rPr lang="kk-KZ" sz="1200" b="1" dirty="0">
                <a:solidFill>
                  <a:srgbClr val="215968"/>
                </a:solidFill>
                <a:latin typeface="Arial" pitchFamily="34" charset="0"/>
              </a:rPr>
              <a:t>контент</a:t>
            </a:r>
            <a:endParaRPr lang="ru-RU" sz="1200" dirty="0"/>
          </a:p>
        </p:txBody>
      </p:sp>
      <p:sp>
        <p:nvSpPr>
          <p:cNvPr id="8" name="Прямоугольник 7"/>
          <p:cNvSpPr/>
          <p:nvPr/>
        </p:nvSpPr>
        <p:spPr>
          <a:xfrm>
            <a:off x="6896100" y="1584325"/>
            <a:ext cx="779463" cy="276225"/>
          </a:xfrm>
          <a:prstGeom prst="rect">
            <a:avLst/>
          </a:prstGeom>
          <a:solidFill>
            <a:schemeClr val="bg1"/>
          </a:solidFill>
          <a:ln>
            <a:solidFill>
              <a:schemeClr val="accent5">
                <a:lumMod val="50000"/>
              </a:schemeClr>
            </a:solidFill>
          </a:ln>
        </p:spPr>
        <p:txBody>
          <a:bodyPr wrap="none">
            <a:spAutoFit/>
          </a:bodyPr>
          <a:lstStyle/>
          <a:p>
            <a:pPr algn="ctr">
              <a:defRPr/>
            </a:pPr>
            <a:r>
              <a:rPr lang="kk-KZ" sz="1200" b="1" dirty="0">
                <a:solidFill>
                  <a:srgbClr val="215968"/>
                </a:solidFill>
                <a:latin typeface="Arial" pitchFamily="34" charset="0"/>
              </a:rPr>
              <a:t>бағалау</a:t>
            </a:r>
            <a:endParaRPr lang="ru-RU" sz="1200" dirty="0"/>
          </a:p>
        </p:txBody>
      </p:sp>
      <p:sp>
        <p:nvSpPr>
          <p:cNvPr id="9" name="Прямоугольник 8"/>
          <p:cNvSpPr/>
          <p:nvPr/>
        </p:nvSpPr>
        <p:spPr>
          <a:xfrm>
            <a:off x="3849688" y="1290638"/>
            <a:ext cx="1303337" cy="600075"/>
          </a:xfrm>
          <a:prstGeom prst="rect">
            <a:avLst/>
          </a:prstGeom>
          <a:solidFill>
            <a:schemeClr val="bg1"/>
          </a:solidFill>
          <a:ln>
            <a:solidFill>
              <a:schemeClr val="accent5">
                <a:lumMod val="50000"/>
              </a:schemeClr>
            </a:solidFill>
          </a:ln>
        </p:spPr>
        <p:txBody>
          <a:bodyPr>
            <a:spAutoFit/>
          </a:bodyPr>
          <a:lstStyle/>
          <a:p>
            <a:pPr algn="ctr">
              <a:defRPr/>
            </a:pPr>
            <a:r>
              <a:rPr lang="kk-KZ" sz="1100" b="1" dirty="0">
                <a:solidFill>
                  <a:srgbClr val="215968"/>
                </a:solidFill>
                <a:latin typeface="Arial" pitchFamily="34" charset="0"/>
              </a:rPr>
              <a:t> білім алушылардың іскерлігі</a:t>
            </a:r>
            <a:endParaRPr lang="ru-RU" sz="1100" dirty="0"/>
          </a:p>
        </p:txBody>
      </p:sp>
      <p:pic>
        <p:nvPicPr>
          <p:cNvPr id="11272" name="Рисунок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0" y="12700"/>
            <a:ext cx="1016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Прямоугольник 2"/>
          <p:cNvSpPr>
            <a:spLocks noChangeArrowheads="1"/>
          </p:cNvSpPr>
          <p:nvPr/>
        </p:nvSpPr>
        <p:spPr bwMode="auto">
          <a:xfrm>
            <a:off x="2124075" y="195263"/>
            <a:ext cx="5262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C00000"/>
                </a:solidFill>
                <a:latin typeface="Arial" pitchFamily="34" charset="0"/>
              </a:rPr>
              <a:t>Қашықтықтан оқыту компоненттері</a:t>
            </a:r>
          </a:p>
        </p:txBody>
      </p:sp>
      <p:sp>
        <p:nvSpPr>
          <p:cNvPr id="11274" name="Прямоугольник 4"/>
          <p:cNvSpPr>
            <a:spLocks noChangeArrowheads="1"/>
          </p:cNvSpPr>
          <p:nvPr/>
        </p:nvSpPr>
        <p:spPr bwMode="auto">
          <a:xfrm>
            <a:off x="300038" y="1722438"/>
            <a:ext cx="25431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gn="just">
              <a:spcAft>
                <a:spcPts val="800"/>
              </a:spcAft>
              <a:buFont typeface="Wingdings" pitchFamily="2" charset="2"/>
              <a:buChar char="Ø"/>
            </a:pPr>
            <a:r>
              <a:rPr lang="ru-RU" altLang="ru-RU" sz="900">
                <a:solidFill>
                  <a:srgbClr val="002060"/>
                </a:solidFill>
                <a:latin typeface="Arial" pitchFamily="34" charset="0"/>
              </a:rPr>
              <a:t>Сабақты жоспарламай және өткізбей тұрып, курстың ұсынылған контентін қарап шығыңыз.</a:t>
            </a:r>
          </a:p>
          <a:p>
            <a:pPr marL="171450" indent="-171450" algn="just">
              <a:spcAft>
                <a:spcPts val="800"/>
              </a:spcAft>
              <a:buFont typeface="Wingdings" pitchFamily="2" charset="2"/>
              <a:buChar char="Ø"/>
            </a:pPr>
            <a:r>
              <a:rPr lang="ru-RU" altLang="ru-RU" sz="900">
                <a:solidFill>
                  <a:srgbClr val="002060"/>
                </a:solidFill>
                <a:latin typeface="Arial" pitchFamily="34" charset="0"/>
              </a:rPr>
              <a:t>Күрделілігі бойынша сұрыптау жүргізіңіз: контентін анықтаңыз. Бұл материалды оқушыларға тиімді жеткізу жолдарын ойластырыңыз.</a:t>
            </a:r>
          </a:p>
          <a:p>
            <a:pPr marL="171450" indent="-171450" algn="just">
              <a:spcAft>
                <a:spcPts val="800"/>
              </a:spcAft>
              <a:buFont typeface="Wingdings" pitchFamily="2" charset="2"/>
              <a:buChar char="Ø"/>
            </a:pPr>
            <a:r>
              <a:rPr lang="ru-RU" altLang="ru-RU" sz="900">
                <a:solidFill>
                  <a:srgbClr val="002060"/>
                </a:solidFill>
                <a:latin typeface="Arial" pitchFamily="34" charset="0"/>
              </a:rPr>
              <a:t>Оқушыларға өз бетінше оқуға ұсынылатын контентті анықтаңыз. Оқушылар үшін қаншалықты тиімді екендігі туралы ойланыңыз. Оқушыларға қол жетімді оқулықтардың мүмкіндігін пайдаланыңыз. Интернет-ресурстарды пайдалану жағдайында оның сенімділігіне көз жеткізіңіз. Мұндай материал оқушылардың жас ерекшеліктеріне сәйкес келуі керек.</a:t>
            </a:r>
          </a:p>
          <a:p>
            <a:pPr marL="171450" indent="-171450" algn="just">
              <a:spcAft>
                <a:spcPts val="800"/>
              </a:spcAft>
              <a:buFont typeface="Wingdings" pitchFamily="2" charset="2"/>
              <a:buChar char="Ø"/>
            </a:pPr>
            <a:r>
              <a:rPr lang="ru-RU" altLang="ru-RU" sz="900">
                <a:solidFill>
                  <a:srgbClr val="002060"/>
                </a:solidFill>
                <a:latin typeface="Arial" pitchFamily="34" charset="0"/>
              </a:rPr>
              <a:t>Оқушылармен талқылауға сұрақтар дайындаңыз (түсіну деңгейін бағалау)</a:t>
            </a:r>
            <a:endParaRPr lang="ru-RU" altLang="ru-RU" sz="700" b="1">
              <a:solidFill>
                <a:srgbClr val="002060"/>
              </a:solidFill>
              <a:latin typeface="Arial" pitchFamily="34" charset="0"/>
            </a:endParaRPr>
          </a:p>
        </p:txBody>
      </p:sp>
      <p:sp>
        <p:nvSpPr>
          <p:cNvPr id="11275" name="Прямоугольник 5"/>
          <p:cNvSpPr>
            <a:spLocks noChangeArrowheads="1"/>
          </p:cNvSpPr>
          <p:nvPr/>
        </p:nvSpPr>
        <p:spPr bwMode="auto">
          <a:xfrm>
            <a:off x="3136900" y="1995488"/>
            <a:ext cx="25574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tabLst>
                <a:tab pos="1323975" algn="l"/>
              </a:tabLst>
            </a:pPr>
            <a:r>
              <a:rPr lang="kk-KZ" altLang="ru-RU" sz="900" b="1">
                <a:solidFill>
                  <a:srgbClr val="002060"/>
                </a:solidFill>
                <a:latin typeface="Arial" pitchFamily="34" charset="0"/>
              </a:rPr>
              <a:t>Оқушылар міндетті:</a:t>
            </a: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Теледидардан сабақ көруге;</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Кесте бойынша онлайн сабақтарға шығуға;</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Оқу материалдарын алу үшін Күнделікке кіруге;</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Бағыт кестесінде көрсетілген тапсырмаларды өз бетінше орындауға;</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Орындаған тапсырмаларды бағалау үшін мұғалімге жіберуге;</a:t>
            </a:r>
          </a:p>
          <a:p>
            <a:pPr algn="just">
              <a:lnSpc>
                <a:spcPct val="107000"/>
              </a:lnSpc>
              <a:buFont typeface="Wingdings" pitchFamily="2" charset="2"/>
              <a:buChar char="Ø"/>
              <a:tabLst>
                <a:tab pos="1323975" algn="l"/>
              </a:tabLst>
            </a:pPr>
            <a:endParaRPr lang="kk-KZ" altLang="ru-RU" sz="900">
              <a:solidFill>
                <a:srgbClr val="002060"/>
              </a:solidFill>
              <a:latin typeface="Arial" pitchFamily="34" charset="0"/>
            </a:endParaRPr>
          </a:p>
          <a:p>
            <a:pPr algn="just">
              <a:lnSpc>
                <a:spcPct val="107000"/>
              </a:lnSpc>
              <a:buFont typeface="Wingdings" pitchFamily="2" charset="2"/>
              <a:buChar char="Ø"/>
              <a:tabLst>
                <a:tab pos="1323975" algn="l"/>
              </a:tabLst>
            </a:pPr>
            <a:r>
              <a:rPr lang="kk-KZ" altLang="ru-RU" sz="900">
                <a:solidFill>
                  <a:srgbClr val="002060"/>
                </a:solidFill>
                <a:latin typeface="Arial" pitchFamily="34" charset="0"/>
              </a:rPr>
              <a:t> сұрақтар туындаған жағдайда оларды мұғалімге </a:t>
            </a:r>
            <a:r>
              <a:rPr lang="ru-RU" altLang="ru-RU" sz="900">
                <a:solidFill>
                  <a:srgbClr val="002060"/>
                </a:solidFill>
                <a:latin typeface="Arial" pitchFamily="34" charset="0"/>
              </a:rPr>
              <a:t>Kundelik, Zoom, WhatsApp </a:t>
            </a:r>
            <a:r>
              <a:rPr lang="kk-KZ" altLang="ru-RU" sz="900">
                <a:solidFill>
                  <a:srgbClr val="002060"/>
                </a:solidFill>
                <a:latin typeface="Arial" pitchFamily="34" charset="0"/>
              </a:rPr>
              <a:t>және т.б. арқылы сұрауға.</a:t>
            </a:r>
            <a:endParaRPr lang="ru-RU" altLang="ru-RU" sz="900">
              <a:solidFill>
                <a:srgbClr val="002060"/>
              </a:solidFill>
              <a:latin typeface="Arial" pitchFamily="34" charset="0"/>
            </a:endParaRPr>
          </a:p>
        </p:txBody>
      </p:sp>
      <p:sp>
        <p:nvSpPr>
          <p:cNvPr id="11276" name="Прямоугольник 9"/>
          <p:cNvSpPr>
            <a:spLocks noChangeArrowheads="1"/>
          </p:cNvSpPr>
          <p:nvPr/>
        </p:nvSpPr>
        <p:spPr bwMode="auto">
          <a:xfrm>
            <a:off x="6049963" y="2114550"/>
            <a:ext cx="25908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1450" indent="-171450" algn="just">
              <a:lnSpc>
                <a:spcPct val="107000"/>
              </a:lnSpc>
              <a:spcAft>
                <a:spcPts val="800"/>
              </a:spcAft>
              <a:buFont typeface="Wingdings" pitchFamily="2" charset="2"/>
              <a:buChar char="Ø"/>
            </a:pPr>
            <a:r>
              <a:rPr lang="kk-KZ" altLang="ru-RU" sz="900">
                <a:solidFill>
                  <a:srgbClr val="002060"/>
                </a:solidFill>
                <a:latin typeface="Arial" pitchFamily="34" charset="0"/>
              </a:rPr>
              <a:t>Кері байланыс </a:t>
            </a:r>
            <a:r>
              <a:rPr lang="kk-KZ" altLang="ru-RU" sz="900" b="1">
                <a:solidFill>
                  <a:srgbClr val="002060"/>
                </a:solidFill>
                <a:latin typeface="Arial" pitchFamily="34" charset="0"/>
              </a:rPr>
              <a:t>дер кезінде </a:t>
            </a:r>
            <a:r>
              <a:rPr lang="kk-KZ" altLang="ru-RU" sz="900">
                <a:solidFill>
                  <a:srgbClr val="002060"/>
                </a:solidFill>
                <a:latin typeface="Arial" pitchFamily="34" charset="0"/>
              </a:rPr>
              <a:t>болуы керек.</a:t>
            </a:r>
          </a:p>
          <a:p>
            <a:pPr marL="171450" indent="-171450" algn="just">
              <a:lnSpc>
                <a:spcPct val="107000"/>
              </a:lnSpc>
              <a:spcAft>
                <a:spcPts val="800"/>
              </a:spcAft>
              <a:buFont typeface="Wingdings" pitchFamily="2" charset="2"/>
              <a:buChar char="Ø"/>
            </a:pPr>
            <a:r>
              <a:rPr lang="kk-KZ" altLang="ru-RU" sz="900">
                <a:solidFill>
                  <a:srgbClr val="002060"/>
                </a:solidFill>
                <a:latin typeface="Arial" pitchFamily="34" charset="0"/>
              </a:rPr>
              <a:t>Бағалау критерийлеріне негізделуі керек (</a:t>
            </a:r>
            <a:r>
              <a:rPr lang="kk-KZ" altLang="ru-RU" sz="900" b="1">
                <a:solidFill>
                  <a:srgbClr val="002060"/>
                </a:solidFill>
                <a:latin typeface="Arial" pitchFamily="34" charset="0"/>
              </a:rPr>
              <a:t>дескрипторлар</a:t>
            </a:r>
            <a:r>
              <a:rPr lang="kk-KZ" altLang="ru-RU" sz="900">
                <a:solidFill>
                  <a:srgbClr val="002060"/>
                </a:solidFill>
                <a:latin typeface="Arial" pitchFamily="34" charset="0"/>
              </a:rPr>
              <a:t>);</a:t>
            </a:r>
          </a:p>
          <a:p>
            <a:pPr marL="171450" indent="-171450" algn="just">
              <a:lnSpc>
                <a:spcPct val="107000"/>
              </a:lnSpc>
            </a:pPr>
            <a:endParaRPr lang="ru-RU" altLang="ru-RU" sz="900">
              <a:solidFill>
                <a:srgbClr val="002060"/>
              </a:solidFill>
              <a:latin typeface="Arial" pitchFamily="34" charset="0"/>
            </a:endParaRPr>
          </a:p>
          <a:p>
            <a:pPr marL="171450" indent="-171450" algn="just">
              <a:lnSpc>
                <a:spcPct val="107000"/>
              </a:lnSpc>
              <a:buFont typeface="Wingdings" pitchFamily="2" charset="2"/>
              <a:buChar char="Ø"/>
            </a:pPr>
            <a:r>
              <a:rPr lang="kk-KZ" altLang="ru-RU" sz="900">
                <a:solidFill>
                  <a:srgbClr val="002060"/>
                </a:solidFill>
                <a:latin typeface="Arial" pitchFamily="34" charset="0"/>
              </a:rPr>
              <a:t>Тапсырманы </a:t>
            </a:r>
            <a:r>
              <a:rPr lang="kk-KZ" altLang="ru-RU" sz="900" b="1">
                <a:solidFill>
                  <a:srgbClr val="002060"/>
                </a:solidFill>
                <a:latin typeface="Arial" pitchFamily="34" charset="0"/>
              </a:rPr>
              <a:t>сәтті</a:t>
            </a:r>
            <a:r>
              <a:rPr lang="kk-KZ" altLang="ru-RU" sz="900">
                <a:solidFill>
                  <a:srgbClr val="002060"/>
                </a:solidFill>
                <a:latin typeface="Arial" pitchFamily="34" charset="0"/>
              </a:rPr>
              <a:t> орындау фактілеріне сүйену керек;</a:t>
            </a:r>
          </a:p>
          <a:p>
            <a:pPr marL="171450" indent="-171450" algn="just">
              <a:lnSpc>
                <a:spcPct val="107000"/>
              </a:lnSpc>
            </a:pPr>
            <a:endParaRPr lang="ru-RU" altLang="ru-RU" sz="900">
              <a:solidFill>
                <a:srgbClr val="002060"/>
              </a:solidFill>
              <a:latin typeface="Arial" pitchFamily="34" charset="0"/>
            </a:endParaRPr>
          </a:p>
          <a:p>
            <a:pPr marL="171450" indent="-171450" algn="just">
              <a:lnSpc>
                <a:spcPct val="107000"/>
              </a:lnSpc>
              <a:buFont typeface="Wingdings" pitchFamily="2" charset="2"/>
              <a:buChar char="Ø"/>
            </a:pPr>
            <a:r>
              <a:rPr lang="kk-KZ" altLang="ru-RU" sz="900">
                <a:solidFill>
                  <a:srgbClr val="002060"/>
                </a:solidFill>
                <a:latin typeface="Arial" pitchFamily="34" charset="0"/>
              </a:rPr>
              <a:t> Нені </a:t>
            </a:r>
            <a:r>
              <a:rPr lang="kk-KZ" altLang="ru-RU" sz="900" b="1">
                <a:solidFill>
                  <a:srgbClr val="002060"/>
                </a:solidFill>
                <a:latin typeface="Arial" pitchFamily="34" charset="0"/>
              </a:rPr>
              <a:t>жақсартуға</a:t>
            </a:r>
            <a:r>
              <a:rPr lang="kk-KZ" altLang="ru-RU" sz="900">
                <a:solidFill>
                  <a:srgbClr val="002060"/>
                </a:solidFill>
                <a:latin typeface="Arial" pitchFamily="34" charset="0"/>
              </a:rPr>
              <a:t> көңіл бөлу керектігіне сүйену керек.</a:t>
            </a:r>
            <a:r>
              <a:rPr lang="kk-KZ" altLang="ru-RU" sz="900" b="1">
                <a:solidFill>
                  <a:srgbClr val="002060"/>
                </a:solidFill>
                <a:latin typeface="Arial" pitchFamily="34" charset="0"/>
              </a:rPr>
              <a:t>;</a:t>
            </a:r>
          </a:p>
          <a:p>
            <a:pPr marL="171450" indent="-171450" algn="just">
              <a:lnSpc>
                <a:spcPct val="107000"/>
              </a:lnSpc>
            </a:pPr>
            <a:endParaRPr lang="ru-RU" altLang="ru-RU" sz="900" b="1">
              <a:solidFill>
                <a:srgbClr val="002060"/>
              </a:solidFill>
              <a:latin typeface="Arial" pitchFamily="34" charset="0"/>
            </a:endParaRPr>
          </a:p>
          <a:p>
            <a:pPr marL="171450" indent="-171450" algn="just">
              <a:lnSpc>
                <a:spcPct val="107000"/>
              </a:lnSpc>
              <a:buFont typeface="Wingdings" pitchFamily="2" charset="2"/>
              <a:buChar char="Ø"/>
            </a:pPr>
            <a:r>
              <a:rPr lang="kk-KZ" altLang="ru-RU" sz="900">
                <a:solidFill>
                  <a:srgbClr val="002060"/>
                </a:solidFill>
                <a:latin typeface="Arial" pitchFamily="34" charset="0"/>
              </a:rPr>
              <a:t>Жұмысты жақсарту бойынша ұсыныстар беруі керек;</a:t>
            </a:r>
          </a:p>
          <a:p>
            <a:pPr marL="171450" indent="-171450" algn="just">
              <a:lnSpc>
                <a:spcPct val="107000"/>
              </a:lnSpc>
              <a:buFont typeface="Wingdings" pitchFamily="2" charset="2"/>
              <a:buChar char="Ø"/>
            </a:pPr>
            <a:endParaRPr lang="ru-RU" altLang="ru-RU" sz="900">
              <a:solidFill>
                <a:srgbClr val="002060"/>
              </a:solidFill>
              <a:latin typeface="Arial" pitchFamily="34" charset="0"/>
            </a:endParaRPr>
          </a:p>
          <a:p>
            <a:pPr marL="171450" indent="-171450" algn="just">
              <a:lnSpc>
                <a:spcPct val="107000"/>
              </a:lnSpc>
              <a:spcAft>
                <a:spcPts val="800"/>
              </a:spcAft>
              <a:buFont typeface="Wingdings" pitchFamily="2" charset="2"/>
              <a:buChar char="Ø"/>
            </a:pPr>
            <a:r>
              <a:rPr lang="kk-KZ" altLang="ru-RU" sz="900" b="1">
                <a:solidFill>
                  <a:srgbClr val="002060"/>
                </a:solidFill>
                <a:latin typeface="Arial" pitchFamily="34" charset="0"/>
              </a:rPr>
              <a:t> Ынталандыру</a:t>
            </a:r>
            <a:r>
              <a:rPr lang="kk-KZ" altLang="ru-RU" sz="900">
                <a:solidFill>
                  <a:srgbClr val="002060"/>
                </a:solidFill>
                <a:latin typeface="Arial" pitchFamily="34" charset="0"/>
              </a:rPr>
              <a:t> керек</a:t>
            </a:r>
            <a:endParaRPr lang="ru-RU" altLang="ru-RU" sz="900" b="1">
              <a:solidFill>
                <a:srgbClr val="002060"/>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13391</TotalTime>
  <Words>1589</Words>
  <Application>Microsoft Office PowerPoint</Application>
  <PresentationFormat>Экран (16:9)</PresentationFormat>
  <Paragraphs>185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La mente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RePack by Diakov</cp:lastModifiedBy>
  <cp:revision>379</cp:revision>
  <cp:lastPrinted>2020-03-30T12:24:10Z</cp:lastPrinted>
  <dcterms:created xsi:type="dcterms:W3CDTF">2019-12-06T09:40:50Z</dcterms:created>
  <dcterms:modified xsi:type="dcterms:W3CDTF">2020-10-05T16:57:41Z</dcterms:modified>
</cp:coreProperties>
</file>